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notesMasterIdLst>
    <p:notesMasterId r:id="rId36"/>
  </p:notesMasterIdLst>
  <p:sldIdLst>
    <p:sldId id="682" r:id="rId2"/>
    <p:sldId id="787" r:id="rId3"/>
    <p:sldId id="603" r:id="rId4"/>
    <p:sldId id="488" r:id="rId5"/>
    <p:sldId id="489" r:id="rId6"/>
    <p:sldId id="490" r:id="rId7"/>
    <p:sldId id="492" r:id="rId8"/>
    <p:sldId id="493" r:id="rId9"/>
    <p:sldId id="598" r:id="rId10"/>
    <p:sldId id="583" r:id="rId11"/>
    <p:sldId id="584" r:id="rId12"/>
    <p:sldId id="585" r:id="rId13"/>
    <p:sldId id="553" r:id="rId14"/>
    <p:sldId id="582" r:id="rId15"/>
    <p:sldId id="586" r:id="rId16"/>
    <p:sldId id="587" r:id="rId17"/>
    <p:sldId id="588" r:id="rId18"/>
    <p:sldId id="672" r:id="rId19"/>
    <p:sldId id="590" r:id="rId20"/>
    <p:sldId id="784" r:id="rId21"/>
    <p:sldId id="591" r:id="rId22"/>
    <p:sldId id="785" r:id="rId23"/>
    <p:sldId id="558" r:id="rId24"/>
    <p:sldId id="559" r:id="rId25"/>
    <p:sldId id="328" r:id="rId26"/>
    <p:sldId id="329" r:id="rId27"/>
    <p:sldId id="330" r:id="rId28"/>
    <p:sldId id="788" r:id="rId29"/>
    <p:sldId id="411" r:id="rId30"/>
    <p:sldId id="412" r:id="rId31"/>
    <p:sldId id="413" r:id="rId32"/>
    <p:sldId id="338" r:id="rId33"/>
    <p:sldId id="812" r:id="rId34"/>
    <p:sldId id="783" r:id="rId35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o Felipe Moreira Persegona" initials="MFMP" lastIdx="1" clrIdx="0">
    <p:extLst>
      <p:ext uri="{19B8F6BF-5375-455C-9EA6-DF929625EA0E}">
        <p15:presenceInfo xmlns:p15="http://schemas.microsoft.com/office/powerpoint/2012/main" userId="S-1-5-21-736734023-900148938-3115164357-14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98" autoAdjust="0"/>
    <p:restoredTop sz="86449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1C9418-B4FC-4575-8E20-68AAB422226B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0C479890-03BA-4B79-879D-B3457D2F07C9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/>
            <a:t>Planejar</a:t>
          </a:r>
        </a:p>
      </dgm:t>
    </dgm:pt>
    <dgm:pt modelId="{4A76154F-5E3D-4896-864E-AE90FD76CD31}" type="parTrans" cxnId="{B5E32172-4778-4392-96C7-ACCE9B963952}">
      <dgm:prSet/>
      <dgm:spPr/>
      <dgm:t>
        <a:bodyPr/>
        <a:lstStyle/>
        <a:p>
          <a:endParaRPr lang="pt-BR"/>
        </a:p>
      </dgm:t>
    </dgm:pt>
    <dgm:pt modelId="{27BF9876-C9ED-47B8-8371-337E0B1F08A0}" type="sibTrans" cxnId="{B5E32172-4778-4392-96C7-ACCE9B963952}">
      <dgm:prSet/>
      <dgm:spPr/>
      <dgm:t>
        <a:bodyPr/>
        <a:lstStyle/>
        <a:p>
          <a:endParaRPr lang="pt-BR"/>
        </a:p>
      </dgm:t>
    </dgm:pt>
    <dgm:pt modelId="{A570854A-547E-4A00-873D-A16FD8A4D109}">
      <dgm:prSet phldrT="[Texto]"/>
      <dgm:spPr>
        <a:solidFill>
          <a:srgbClr val="0070C0"/>
        </a:solidFill>
      </dgm:spPr>
      <dgm:t>
        <a:bodyPr/>
        <a:lstStyle/>
        <a:p>
          <a:r>
            <a:rPr lang="pt-BR" dirty="0"/>
            <a:t>Executar</a:t>
          </a:r>
        </a:p>
      </dgm:t>
    </dgm:pt>
    <dgm:pt modelId="{6C71F67B-4C7B-4B00-A540-88A866385CFD}" type="parTrans" cxnId="{C7F17849-3E0A-4727-96E6-B285840FFC08}">
      <dgm:prSet/>
      <dgm:spPr/>
      <dgm:t>
        <a:bodyPr/>
        <a:lstStyle/>
        <a:p>
          <a:endParaRPr lang="pt-BR"/>
        </a:p>
      </dgm:t>
    </dgm:pt>
    <dgm:pt modelId="{6586D1E6-7E6D-473B-84E6-1D7491F7E9F2}" type="sibTrans" cxnId="{C7F17849-3E0A-4727-96E6-B285840FFC08}">
      <dgm:prSet/>
      <dgm:spPr/>
      <dgm:t>
        <a:bodyPr/>
        <a:lstStyle/>
        <a:p>
          <a:endParaRPr lang="pt-BR"/>
        </a:p>
      </dgm:t>
    </dgm:pt>
    <dgm:pt modelId="{6F9F6797-1D10-4AA1-8C6E-70D7A26F7358}">
      <dgm:prSet phldrT="[Tex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pt-BR" dirty="0"/>
            <a:t>Controlar</a:t>
          </a:r>
        </a:p>
      </dgm:t>
    </dgm:pt>
    <dgm:pt modelId="{E7AC575E-E941-4883-AF45-3918FEE4C527}" type="parTrans" cxnId="{76DDCE27-DB31-489B-AA6E-72E08E79A9BF}">
      <dgm:prSet/>
      <dgm:spPr/>
      <dgm:t>
        <a:bodyPr/>
        <a:lstStyle/>
        <a:p>
          <a:endParaRPr lang="pt-BR"/>
        </a:p>
      </dgm:t>
    </dgm:pt>
    <dgm:pt modelId="{80CDF796-28A9-4571-B3D6-D3BDF73CF502}" type="sibTrans" cxnId="{76DDCE27-DB31-489B-AA6E-72E08E79A9BF}">
      <dgm:prSet/>
      <dgm:spPr/>
      <dgm:t>
        <a:bodyPr/>
        <a:lstStyle/>
        <a:p>
          <a:endParaRPr lang="pt-BR"/>
        </a:p>
      </dgm:t>
    </dgm:pt>
    <dgm:pt modelId="{A8C04D80-4493-4166-88E0-6EB27A48A89B}" type="pres">
      <dgm:prSet presAssocID="{AB1C9418-B4FC-4575-8E20-68AAB422226B}" presName="CompostProcess" presStyleCnt="0">
        <dgm:presLayoutVars>
          <dgm:dir/>
          <dgm:resizeHandles val="exact"/>
        </dgm:presLayoutVars>
      </dgm:prSet>
      <dgm:spPr/>
    </dgm:pt>
    <dgm:pt modelId="{CD8FB6B5-AD15-4AB5-B245-8F7583E46E0E}" type="pres">
      <dgm:prSet presAssocID="{AB1C9418-B4FC-4575-8E20-68AAB422226B}" presName="arrow" presStyleLbl="bgShp" presStyleIdx="0" presStyleCnt="1"/>
      <dgm:spPr>
        <a:solidFill>
          <a:schemeClr val="tx2">
            <a:lumMod val="20000"/>
            <a:lumOff val="80000"/>
          </a:schemeClr>
        </a:solidFill>
      </dgm:spPr>
    </dgm:pt>
    <dgm:pt modelId="{BA38DA15-4651-4CDA-9E95-A79FD5DB67B4}" type="pres">
      <dgm:prSet presAssocID="{AB1C9418-B4FC-4575-8E20-68AAB422226B}" presName="linearProcess" presStyleCnt="0"/>
      <dgm:spPr/>
    </dgm:pt>
    <dgm:pt modelId="{E56D1ACD-6ACA-4034-A5EC-9F4FB14817AD}" type="pres">
      <dgm:prSet presAssocID="{0C479890-03BA-4B79-879D-B3457D2F07C9}" presName="textNode" presStyleLbl="node1" presStyleIdx="0" presStyleCnt="3">
        <dgm:presLayoutVars>
          <dgm:bulletEnabled val="1"/>
        </dgm:presLayoutVars>
      </dgm:prSet>
      <dgm:spPr/>
    </dgm:pt>
    <dgm:pt modelId="{37B3A8D8-D54B-4AA6-88FF-399DC427F693}" type="pres">
      <dgm:prSet presAssocID="{27BF9876-C9ED-47B8-8371-337E0B1F08A0}" presName="sibTrans" presStyleCnt="0"/>
      <dgm:spPr/>
    </dgm:pt>
    <dgm:pt modelId="{1BACAA5F-B118-44C2-B978-4B5470511E94}" type="pres">
      <dgm:prSet presAssocID="{A570854A-547E-4A00-873D-A16FD8A4D109}" presName="textNode" presStyleLbl="node1" presStyleIdx="1" presStyleCnt="3">
        <dgm:presLayoutVars>
          <dgm:bulletEnabled val="1"/>
        </dgm:presLayoutVars>
      </dgm:prSet>
      <dgm:spPr/>
    </dgm:pt>
    <dgm:pt modelId="{C6042A91-EC31-4BBD-A826-D5DDC6F255ED}" type="pres">
      <dgm:prSet presAssocID="{6586D1E6-7E6D-473B-84E6-1D7491F7E9F2}" presName="sibTrans" presStyleCnt="0"/>
      <dgm:spPr/>
    </dgm:pt>
    <dgm:pt modelId="{E3ADCA67-975B-460B-8814-643F4DD44E13}" type="pres">
      <dgm:prSet presAssocID="{6F9F6797-1D10-4AA1-8C6E-70D7A26F7358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B349E08-121F-4E0D-B8AD-A0D200C6F98E}" type="presOf" srcId="{AB1C9418-B4FC-4575-8E20-68AAB422226B}" destId="{A8C04D80-4493-4166-88E0-6EB27A48A89B}" srcOrd="0" destOrd="0" presId="urn:microsoft.com/office/officeart/2005/8/layout/hProcess9"/>
    <dgm:cxn modelId="{76DDCE27-DB31-489B-AA6E-72E08E79A9BF}" srcId="{AB1C9418-B4FC-4575-8E20-68AAB422226B}" destId="{6F9F6797-1D10-4AA1-8C6E-70D7A26F7358}" srcOrd="2" destOrd="0" parTransId="{E7AC575E-E941-4883-AF45-3918FEE4C527}" sibTransId="{80CDF796-28A9-4571-B3D6-D3BDF73CF502}"/>
    <dgm:cxn modelId="{A324262F-A534-490B-9B61-5C5A58DFF11C}" type="presOf" srcId="{0C479890-03BA-4B79-879D-B3457D2F07C9}" destId="{E56D1ACD-6ACA-4034-A5EC-9F4FB14817AD}" srcOrd="0" destOrd="0" presId="urn:microsoft.com/office/officeart/2005/8/layout/hProcess9"/>
    <dgm:cxn modelId="{C7F17849-3E0A-4727-96E6-B285840FFC08}" srcId="{AB1C9418-B4FC-4575-8E20-68AAB422226B}" destId="{A570854A-547E-4A00-873D-A16FD8A4D109}" srcOrd="1" destOrd="0" parTransId="{6C71F67B-4C7B-4B00-A540-88A866385CFD}" sibTransId="{6586D1E6-7E6D-473B-84E6-1D7491F7E9F2}"/>
    <dgm:cxn modelId="{C782416B-74E5-443D-98F4-94C291332CED}" type="presOf" srcId="{6F9F6797-1D10-4AA1-8C6E-70D7A26F7358}" destId="{E3ADCA67-975B-460B-8814-643F4DD44E13}" srcOrd="0" destOrd="0" presId="urn:microsoft.com/office/officeart/2005/8/layout/hProcess9"/>
    <dgm:cxn modelId="{B5E32172-4778-4392-96C7-ACCE9B963952}" srcId="{AB1C9418-B4FC-4575-8E20-68AAB422226B}" destId="{0C479890-03BA-4B79-879D-B3457D2F07C9}" srcOrd="0" destOrd="0" parTransId="{4A76154F-5E3D-4896-864E-AE90FD76CD31}" sibTransId="{27BF9876-C9ED-47B8-8371-337E0B1F08A0}"/>
    <dgm:cxn modelId="{004A75E5-3699-4997-A991-ECDD13A2C2EB}" type="presOf" srcId="{A570854A-547E-4A00-873D-A16FD8A4D109}" destId="{1BACAA5F-B118-44C2-B978-4B5470511E94}" srcOrd="0" destOrd="0" presId="urn:microsoft.com/office/officeart/2005/8/layout/hProcess9"/>
    <dgm:cxn modelId="{C3E8B0B2-CEC1-4F3A-8DE4-EAF98D98B6A7}" type="presParOf" srcId="{A8C04D80-4493-4166-88E0-6EB27A48A89B}" destId="{CD8FB6B5-AD15-4AB5-B245-8F7583E46E0E}" srcOrd="0" destOrd="0" presId="urn:microsoft.com/office/officeart/2005/8/layout/hProcess9"/>
    <dgm:cxn modelId="{A258B9F5-003F-4241-9F7B-7896F36B1DCE}" type="presParOf" srcId="{A8C04D80-4493-4166-88E0-6EB27A48A89B}" destId="{BA38DA15-4651-4CDA-9E95-A79FD5DB67B4}" srcOrd="1" destOrd="0" presId="urn:microsoft.com/office/officeart/2005/8/layout/hProcess9"/>
    <dgm:cxn modelId="{1C293933-5508-41D6-81FF-F1E76E819B59}" type="presParOf" srcId="{BA38DA15-4651-4CDA-9E95-A79FD5DB67B4}" destId="{E56D1ACD-6ACA-4034-A5EC-9F4FB14817AD}" srcOrd="0" destOrd="0" presId="urn:microsoft.com/office/officeart/2005/8/layout/hProcess9"/>
    <dgm:cxn modelId="{06554B2E-85A4-4B5E-9BAA-829B073CBB37}" type="presParOf" srcId="{BA38DA15-4651-4CDA-9E95-A79FD5DB67B4}" destId="{37B3A8D8-D54B-4AA6-88FF-399DC427F693}" srcOrd="1" destOrd="0" presId="urn:microsoft.com/office/officeart/2005/8/layout/hProcess9"/>
    <dgm:cxn modelId="{49B7275C-ED11-4A47-8CA6-A6656B56D3E3}" type="presParOf" srcId="{BA38DA15-4651-4CDA-9E95-A79FD5DB67B4}" destId="{1BACAA5F-B118-44C2-B978-4B5470511E94}" srcOrd="2" destOrd="0" presId="urn:microsoft.com/office/officeart/2005/8/layout/hProcess9"/>
    <dgm:cxn modelId="{3BA7A64A-26E3-4017-837F-C3A1C270DCA4}" type="presParOf" srcId="{BA38DA15-4651-4CDA-9E95-A79FD5DB67B4}" destId="{C6042A91-EC31-4BBD-A826-D5DDC6F255ED}" srcOrd="3" destOrd="0" presId="urn:microsoft.com/office/officeart/2005/8/layout/hProcess9"/>
    <dgm:cxn modelId="{F210FD23-6BD3-4499-BA9A-D47CF548059A}" type="presParOf" srcId="{BA38DA15-4651-4CDA-9E95-A79FD5DB67B4}" destId="{E3ADCA67-975B-460B-8814-643F4DD44E1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AB7CDF-4482-41A9-8785-EA35BA0B297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5EBA30D-8981-479E-900F-2D7932613620}">
      <dgm:prSet phldrT="[Texto]" custT="1"/>
      <dgm:spPr/>
      <dgm:t>
        <a:bodyPr/>
        <a:lstStyle/>
        <a:p>
          <a:r>
            <a:rPr lang="pt-BR" sz="2400" dirty="0"/>
            <a:t>Delimitação da Demanda</a:t>
          </a:r>
        </a:p>
        <a:p>
          <a:r>
            <a:rPr lang="pt-BR" sz="1400" dirty="0"/>
            <a:t>(O que,  Quanto, Quando e Onde)</a:t>
          </a:r>
        </a:p>
        <a:p>
          <a:r>
            <a:rPr lang="pt-BR" sz="1400" dirty="0"/>
            <a:t>Metodologia: SMART</a:t>
          </a:r>
        </a:p>
      </dgm:t>
    </dgm:pt>
    <dgm:pt modelId="{CE7BCBFB-DDD7-49BD-80A9-6B505D702126}" type="parTrans" cxnId="{B3C864A8-8110-4A1B-AE19-6A1473A6D09A}">
      <dgm:prSet/>
      <dgm:spPr/>
      <dgm:t>
        <a:bodyPr/>
        <a:lstStyle/>
        <a:p>
          <a:endParaRPr lang="pt-BR" sz="1200"/>
        </a:p>
      </dgm:t>
    </dgm:pt>
    <dgm:pt modelId="{0965DE72-61D4-4423-9EC5-F5F1E4278B1E}" type="sibTrans" cxnId="{B3C864A8-8110-4A1B-AE19-6A1473A6D09A}">
      <dgm:prSet custT="1"/>
      <dgm:spPr/>
      <dgm:t>
        <a:bodyPr/>
        <a:lstStyle/>
        <a:p>
          <a:endParaRPr lang="pt-BR" sz="2400"/>
        </a:p>
      </dgm:t>
    </dgm:pt>
    <dgm:pt modelId="{5795520C-2B09-4E0A-BEF6-A516F88278F8}">
      <dgm:prSet phldrT="[Texto]" custT="1"/>
      <dgm:spPr/>
      <dgm:t>
        <a:bodyPr/>
        <a:lstStyle/>
        <a:p>
          <a:r>
            <a:rPr lang="pt-BR" sz="2400" dirty="0"/>
            <a:t>Plano de Ação</a:t>
          </a:r>
        </a:p>
        <a:p>
          <a:r>
            <a:rPr lang="pt-BR" sz="1400" dirty="0"/>
            <a:t>(Quem,  Como e  Por que)</a:t>
          </a:r>
        </a:p>
        <a:p>
          <a:r>
            <a:rPr lang="pt-BR" sz="1400" dirty="0"/>
            <a:t>Metodologia: 5W2H</a:t>
          </a:r>
        </a:p>
      </dgm:t>
    </dgm:pt>
    <dgm:pt modelId="{313C5C18-3074-43F1-A4A0-4807D81A51F1}" type="parTrans" cxnId="{A1A5D2C5-4BC6-4C88-A673-19826F2E309D}">
      <dgm:prSet/>
      <dgm:spPr/>
      <dgm:t>
        <a:bodyPr/>
        <a:lstStyle/>
        <a:p>
          <a:endParaRPr lang="pt-BR" sz="1200"/>
        </a:p>
      </dgm:t>
    </dgm:pt>
    <dgm:pt modelId="{A4644D94-B4C5-4EAA-A3D2-FCDB62A11500}" type="sibTrans" cxnId="{A1A5D2C5-4BC6-4C88-A673-19826F2E309D}">
      <dgm:prSet custT="1"/>
      <dgm:spPr/>
      <dgm:t>
        <a:bodyPr/>
        <a:lstStyle/>
        <a:p>
          <a:endParaRPr lang="pt-BR" sz="2400"/>
        </a:p>
      </dgm:t>
    </dgm:pt>
    <dgm:pt modelId="{4B988D9F-C110-40AB-A96B-0EA7BDDE86F1}">
      <dgm:prSet phldrT="[Texto]" custT="1"/>
      <dgm:spPr/>
      <dgm:t>
        <a:bodyPr/>
        <a:lstStyle/>
        <a:p>
          <a:r>
            <a:rPr lang="pt-BR" sz="2400" dirty="0"/>
            <a:t>Projeto</a:t>
          </a:r>
        </a:p>
        <a:p>
          <a:r>
            <a:rPr lang="pt-BR" sz="1400" dirty="0"/>
            <a:t>(Resultado, Requisitos, Benefícios, Premissa, Restrição, Partes Interessadas) </a:t>
          </a:r>
        </a:p>
        <a:p>
          <a:r>
            <a:rPr lang="pt-BR" sz="1400" dirty="0"/>
            <a:t>Metodologia: PMI/</a:t>
          </a:r>
          <a:r>
            <a:rPr lang="pt-BR" sz="1400" dirty="0" err="1"/>
            <a:t>Canvas</a:t>
          </a:r>
          <a:r>
            <a:rPr lang="pt-BR" sz="1400" dirty="0"/>
            <a:t> de Projeto</a:t>
          </a:r>
        </a:p>
      </dgm:t>
    </dgm:pt>
    <dgm:pt modelId="{E99BFA11-F231-46D5-8CEE-0160B8AEC3B1}" type="parTrans" cxnId="{79C963B9-197F-4AAD-95C5-9131993F8F98}">
      <dgm:prSet/>
      <dgm:spPr/>
      <dgm:t>
        <a:bodyPr/>
        <a:lstStyle/>
        <a:p>
          <a:endParaRPr lang="pt-BR" sz="1200"/>
        </a:p>
      </dgm:t>
    </dgm:pt>
    <dgm:pt modelId="{335B0DEC-D8BE-4EAE-B407-29EAFD413038}" type="sibTrans" cxnId="{79C963B9-197F-4AAD-95C5-9131993F8F98}">
      <dgm:prSet/>
      <dgm:spPr/>
      <dgm:t>
        <a:bodyPr/>
        <a:lstStyle/>
        <a:p>
          <a:endParaRPr lang="pt-BR" sz="1200"/>
        </a:p>
      </dgm:t>
    </dgm:pt>
    <dgm:pt modelId="{688BEA30-DB76-41FD-953F-AF926C34BBAE}" type="pres">
      <dgm:prSet presAssocID="{4DAB7CDF-4482-41A9-8785-EA35BA0B2975}" presName="outerComposite" presStyleCnt="0">
        <dgm:presLayoutVars>
          <dgm:chMax val="5"/>
          <dgm:dir/>
          <dgm:resizeHandles val="exact"/>
        </dgm:presLayoutVars>
      </dgm:prSet>
      <dgm:spPr/>
    </dgm:pt>
    <dgm:pt modelId="{EF1C64D5-1ACF-4B9D-8002-AFA642882C1A}" type="pres">
      <dgm:prSet presAssocID="{4DAB7CDF-4482-41A9-8785-EA35BA0B2975}" presName="dummyMaxCanvas" presStyleCnt="0">
        <dgm:presLayoutVars/>
      </dgm:prSet>
      <dgm:spPr/>
    </dgm:pt>
    <dgm:pt modelId="{E7B26572-5EC2-4F8E-B35E-CD4C3E05EF3B}" type="pres">
      <dgm:prSet presAssocID="{4DAB7CDF-4482-41A9-8785-EA35BA0B2975}" presName="ThreeNodes_1" presStyleLbl="node1" presStyleIdx="0" presStyleCnt="3" custLinFactNeighborX="109" custLinFactNeighborY="-1071">
        <dgm:presLayoutVars>
          <dgm:bulletEnabled val="1"/>
        </dgm:presLayoutVars>
      </dgm:prSet>
      <dgm:spPr/>
    </dgm:pt>
    <dgm:pt modelId="{7A5DE497-432E-4654-B75E-420BAAF54A82}" type="pres">
      <dgm:prSet presAssocID="{4DAB7CDF-4482-41A9-8785-EA35BA0B2975}" presName="ThreeNodes_2" presStyleLbl="node1" presStyleIdx="1" presStyleCnt="3" custLinFactNeighborX="-109" custLinFactNeighborY="-2143">
        <dgm:presLayoutVars>
          <dgm:bulletEnabled val="1"/>
        </dgm:presLayoutVars>
      </dgm:prSet>
      <dgm:spPr/>
    </dgm:pt>
    <dgm:pt modelId="{3B970EAF-9F0B-4BE9-9DF9-F4CAF206C325}" type="pres">
      <dgm:prSet presAssocID="{4DAB7CDF-4482-41A9-8785-EA35BA0B2975}" presName="ThreeNodes_3" presStyleLbl="node1" presStyleIdx="2" presStyleCnt="3">
        <dgm:presLayoutVars>
          <dgm:bulletEnabled val="1"/>
        </dgm:presLayoutVars>
      </dgm:prSet>
      <dgm:spPr/>
    </dgm:pt>
    <dgm:pt modelId="{C6BCF6EA-42BE-4694-8AE9-1999A2B0FC19}" type="pres">
      <dgm:prSet presAssocID="{4DAB7CDF-4482-41A9-8785-EA35BA0B2975}" presName="ThreeConn_1-2" presStyleLbl="fgAccFollowNode1" presStyleIdx="0" presStyleCnt="2">
        <dgm:presLayoutVars>
          <dgm:bulletEnabled val="1"/>
        </dgm:presLayoutVars>
      </dgm:prSet>
      <dgm:spPr/>
    </dgm:pt>
    <dgm:pt modelId="{679C100F-91B2-4224-BABF-FDE2FEABEDE2}" type="pres">
      <dgm:prSet presAssocID="{4DAB7CDF-4482-41A9-8785-EA35BA0B2975}" presName="ThreeConn_2-3" presStyleLbl="fgAccFollowNode1" presStyleIdx="1" presStyleCnt="2">
        <dgm:presLayoutVars>
          <dgm:bulletEnabled val="1"/>
        </dgm:presLayoutVars>
      </dgm:prSet>
      <dgm:spPr/>
    </dgm:pt>
    <dgm:pt modelId="{AA4F99FC-C94E-4567-8819-B1D6DC02FA57}" type="pres">
      <dgm:prSet presAssocID="{4DAB7CDF-4482-41A9-8785-EA35BA0B2975}" presName="ThreeNodes_1_text" presStyleLbl="node1" presStyleIdx="2" presStyleCnt="3">
        <dgm:presLayoutVars>
          <dgm:bulletEnabled val="1"/>
        </dgm:presLayoutVars>
      </dgm:prSet>
      <dgm:spPr/>
    </dgm:pt>
    <dgm:pt modelId="{78F32229-DE9E-4750-B7AF-239897EBABB2}" type="pres">
      <dgm:prSet presAssocID="{4DAB7CDF-4482-41A9-8785-EA35BA0B2975}" presName="ThreeNodes_2_text" presStyleLbl="node1" presStyleIdx="2" presStyleCnt="3">
        <dgm:presLayoutVars>
          <dgm:bulletEnabled val="1"/>
        </dgm:presLayoutVars>
      </dgm:prSet>
      <dgm:spPr/>
    </dgm:pt>
    <dgm:pt modelId="{228BDAED-40D8-48DA-963F-0D6CD46967CC}" type="pres">
      <dgm:prSet presAssocID="{4DAB7CDF-4482-41A9-8785-EA35BA0B2975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D750AF13-F398-4E2C-97A0-B7B6B8D27216}" type="presOf" srcId="{4B988D9F-C110-40AB-A96B-0EA7BDDE86F1}" destId="{3B970EAF-9F0B-4BE9-9DF9-F4CAF206C325}" srcOrd="0" destOrd="0" presId="urn:microsoft.com/office/officeart/2005/8/layout/vProcess5"/>
    <dgm:cxn modelId="{C7972923-B21F-41AD-B82A-9F619C157351}" type="presOf" srcId="{5795520C-2B09-4E0A-BEF6-A516F88278F8}" destId="{78F32229-DE9E-4750-B7AF-239897EBABB2}" srcOrd="1" destOrd="0" presId="urn:microsoft.com/office/officeart/2005/8/layout/vProcess5"/>
    <dgm:cxn modelId="{C1CB5E2C-FD54-47C7-9226-DE669077A679}" type="presOf" srcId="{5795520C-2B09-4E0A-BEF6-A516F88278F8}" destId="{7A5DE497-432E-4654-B75E-420BAAF54A82}" srcOrd="0" destOrd="0" presId="urn:microsoft.com/office/officeart/2005/8/layout/vProcess5"/>
    <dgm:cxn modelId="{5F92F575-3F03-4298-9B72-0329B9386DB8}" type="presOf" srcId="{4DAB7CDF-4482-41A9-8785-EA35BA0B2975}" destId="{688BEA30-DB76-41FD-953F-AF926C34BBAE}" srcOrd="0" destOrd="0" presId="urn:microsoft.com/office/officeart/2005/8/layout/vProcess5"/>
    <dgm:cxn modelId="{03C91C83-1121-4488-86A0-0A43AC4D0C73}" type="presOf" srcId="{45EBA30D-8981-479E-900F-2D7932613620}" destId="{AA4F99FC-C94E-4567-8819-B1D6DC02FA57}" srcOrd="1" destOrd="0" presId="urn:microsoft.com/office/officeart/2005/8/layout/vProcess5"/>
    <dgm:cxn modelId="{0B8E64A1-9254-476C-8225-6A3E692E2534}" type="presOf" srcId="{A4644D94-B4C5-4EAA-A3D2-FCDB62A11500}" destId="{679C100F-91B2-4224-BABF-FDE2FEABEDE2}" srcOrd="0" destOrd="0" presId="urn:microsoft.com/office/officeart/2005/8/layout/vProcess5"/>
    <dgm:cxn modelId="{B3C864A8-8110-4A1B-AE19-6A1473A6D09A}" srcId="{4DAB7CDF-4482-41A9-8785-EA35BA0B2975}" destId="{45EBA30D-8981-479E-900F-2D7932613620}" srcOrd="0" destOrd="0" parTransId="{CE7BCBFB-DDD7-49BD-80A9-6B505D702126}" sibTransId="{0965DE72-61D4-4423-9EC5-F5F1E4278B1E}"/>
    <dgm:cxn modelId="{CDBD32B1-CB94-4F21-B6CF-2E6F22E58BEE}" type="presOf" srcId="{45EBA30D-8981-479E-900F-2D7932613620}" destId="{E7B26572-5EC2-4F8E-B35E-CD4C3E05EF3B}" srcOrd="0" destOrd="0" presId="urn:microsoft.com/office/officeart/2005/8/layout/vProcess5"/>
    <dgm:cxn modelId="{79C963B9-197F-4AAD-95C5-9131993F8F98}" srcId="{4DAB7CDF-4482-41A9-8785-EA35BA0B2975}" destId="{4B988D9F-C110-40AB-A96B-0EA7BDDE86F1}" srcOrd="2" destOrd="0" parTransId="{E99BFA11-F231-46D5-8CEE-0160B8AEC3B1}" sibTransId="{335B0DEC-D8BE-4EAE-B407-29EAFD413038}"/>
    <dgm:cxn modelId="{A1A5D2C5-4BC6-4C88-A673-19826F2E309D}" srcId="{4DAB7CDF-4482-41A9-8785-EA35BA0B2975}" destId="{5795520C-2B09-4E0A-BEF6-A516F88278F8}" srcOrd="1" destOrd="0" parTransId="{313C5C18-3074-43F1-A4A0-4807D81A51F1}" sibTransId="{A4644D94-B4C5-4EAA-A3D2-FCDB62A11500}"/>
    <dgm:cxn modelId="{1C8B65C7-F779-4F9F-8A3E-1548ECE1E770}" type="presOf" srcId="{4B988D9F-C110-40AB-A96B-0EA7BDDE86F1}" destId="{228BDAED-40D8-48DA-963F-0D6CD46967CC}" srcOrd="1" destOrd="0" presId="urn:microsoft.com/office/officeart/2005/8/layout/vProcess5"/>
    <dgm:cxn modelId="{CBF627DB-C4CF-4DCB-8422-BE868CD72FCB}" type="presOf" srcId="{0965DE72-61D4-4423-9EC5-F5F1E4278B1E}" destId="{C6BCF6EA-42BE-4694-8AE9-1999A2B0FC19}" srcOrd="0" destOrd="0" presId="urn:microsoft.com/office/officeart/2005/8/layout/vProcess5"/>
    <dgm:cxn modelId="{93C3614B-66DB-4CC5-AFD6-9C98843B624E}" type="presParOf" srcId="{688BEA30-DB76-41FD-953F-AF926C34BBAE}" destId="{EF1C64D5-1ACF-4B9D-8002-AFA642882C1A}" srcOrd="0" destOrd="0" presId="urn:microsoft.com/office/officeart/2005/8/layout/vProcess5"/>
    <dgm:cxn modelId="{D2CEF49C-E646-474D-9E36-5B9B21EB727A}" type="presParOf" srcId="{688BEA30-DB76-41FD-953F-AF926C34BBAE}" destId="{E7B26572-5EC2-4F8E-B35E-CD4C3E05EF3B}" srcOrd="1" destOrd="0" presId="urn:microsoft.com/office/officeart/2005/8/layout/vProcess5"/>
    <dgm:cxn modelId="{293A2CF2-E14E-482A-88E0-46F4E866C96B}" type="presParOf" srcId="{688BEA30-DB76-41FD-953F-AF926C34BBAE}" destId="{7A5DE497-432E-4654-B75E-420BAAF54A82}" srcOrd="2" destOrd="0" presId="urn:microsoft.com/office/officeart/2005/8/layout/vProcess5"/>
    <dgm:cxn modelId="{EADD3D25-DEC2-426F-968D-D6FD3D799F54}" type="presParOf" srcId="{688BEA30-DB76-41FD-953F-AF926C34BBAE}" destId="{3B970EAF-9F0B-4BE9-9DF9-F4CAF206C325}" srcOrd="3" destOrd="0" presId="urn:microsoft.com/office/officeart/2005/8/layout/vProcess5"/>
    <dgm:cxn modelId="{2CD4CAEB-C14F-4C43-8AA0-5A90CC5488B8}" type="presParOf" srcId="{688BEA30-DB76-41FD-953F-AF926C34BBAE}" destId="{C6BCF6EA-42BE-4694-8AE9-1999A2B0FC19}" srcOrd="4" destOrd="0" presId="urn:microsoft.com/office/officeart/2005/8/layout/vProcess5"/>
    <dgm:cxn modelId="{5F2B091D-9D5F-4996-AB01-C677ED2226C4}" type="presParOf" srcId="{688BEA30-DB76-41FD-953F-AF926C34BBAE}" destId="{679C100F-91B2-4224-BABF-FDE2FEABEDE2}" srcOrd="5" destOrd="0" presId="urn:microsoft.com/office/officeart/2005/8/layout/vProcess5"/>
    <dgm:cxn modelId="{294EB86F-2B55-4DAF-86F1-87CAE289C8BB}" type="presParOf" srcId="{688BEA30-DB76-41FD-953F-AF926C34BBAE}" destId="{AA4F99FC-C94E-4567-8819-B1D6DC02FA57}" srcOrd="6" destOrd="0" presId="urn:microsoft.com/office/officeart/2005/8/layout/vProcess5"/>
    <dgm:cxn modelId="{527214F0-C3F6-4932-9E6C-D63FB5036965}" type="presParOf" srcId="{688BEA30-DB76-41FD-953F-AF926C34BBAE}" destId="{78F32229-DE9E-4750-B7AF-239897EBABB2}" srcOrd="7" destOrd="0" presId="urn:microsoft.com/office/officeart/2005/8/layout/vProcess5"/>
    <dgm:cxn modelId="{6886BC5B-0923-4E1D-B8F8-D7F018080BA1}" type="presParOf" srcId="{688BEA30-DB76-41FD-953F-AF926C34BBAE}" destId="{228BDAED-40D8-48DA-963F-0D6CD46967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8FB6B5-AD15-4AB5-B245-8F7583E46E0E}">
      <dsp:nvSpPr>
        <dsp:cNvPr id="0" name=""/>
        <dsp:cNvSpPr/>
      </dsp:nvSpPr>
      <dsp:spPr>
        <a:xfrm>
          <a:off x="457199" y="0"/>
          <a:ext cx="5181600" cy="4107942"/>
        </a:xfrm>
        <a:prstGeom prst="rightArrow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D1ACD-6ACA-4034-A5EC-9F4FB14817AD}">
      <dsp:nvSpPr>
        <dsp:cNvPr id="0" name=""/>
        <dsp:cNvSpPr/>
      </dsp:nvSpPr>
      <dsp:spPr>
        <a:xfrm>
          <a:off x="5306" y="1232382"/>
          <a:ext cx="1926266" cy="1643176"/>
        </a:xfrm>
        <a:prstGeom prst="roundRect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Planejar</a:t>
          </a:r>
        </a:p>
      </dsp:txBody>
      <dsp:txXfrm>
        <a:off x="85519" y="1312595"/>
        <a:ext cx="1765840" cy="1482750"/>
      </dsp:txXfrm>
    </dsp:sp>
    <dsp:sp modelId="{1BACAA5F-B118-44C2-B978-4B5470511E94}">
      <dsp:nvSpPr>
        <dsp:cNvPr id="0" name=""/>
        <dsp:cNvSpPr/>
      </dsp:nvSpPr>
      <dsp:spPr>
        <a:xfrm>
          <a:off x="2084866" y="1232382"/>
          <a:ext cx="1926266" cy="1643176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Executar</a:t>
          </a:r>
        </a:p>
      </dsp:txBody>
      <dsp:txXfrm>
        <a:off x="2165079" y="1312595"/>
        <a:ext cx="1765840" cy="1482750"/>
      </dsp:txXfrm>
    </dsp:sp>
    <dsp:sp modelId="{E3ADCA67-975B-460B-8814-643F4DD44E13}">
      <dsp:nvSpPr>
        <dsp:cNvPr id="0" name=""/>
        <dsp:cNvSpPr/>
      </dsp:nvSpPr>
      <dsp:spPr>
        <a:xfrm>
          <a:off x="4164426" y="1232382"/>
          <a:ext cx="1926266" cy="164317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100" kern="1200" dirty="0"/>
            <a:t>Controlar</a:t>
          </a:r>
        </a:p>
      </dsp:txBody>
      <dsp:txXfrm>
        <a:off x="4244639" y="1312595"/>
        <a:ext cx="1765840" cy="14827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26572-5EC2-4F8E-B35E-CD4C3E05EF3B}">
      <dsp:nvSpPr>
        <dsp:cNvPr id="0" name=""/>
        <dsp:cNvSpPr/>
      </dsp:nvSpPr>
      <dsp:spPr>
        <a:xfrm>
          <a:off x="6527" y="0"/>
          <a:ext cx="5988449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Delimitação da Demanda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(O que,  Quanto, Quando e Onde)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Metodologia: SMART</a:t>
          </a:r>
        </a:p>
      </dsp:txBody>
      <dsp:txXfrm>
        <a:off x="42236" y="35709"/>
        <a:ext cx="4672838" cy="1147782"/>
      </dsp:txXfrm>
    </dsp:sp>
    <dsp:sp modelId="{7A5DE497-432E-4654-B75E-420BAAF54A82}">
      <dsp:nvSpPr>
        <dsp:cNvPr id="0" name=""/>
        <dsp:cNvSpPr/>
      </dsp:nvSpPr>
      <dsp:spPr>
        <a:xfrm>
          <a:off x="521865" y="1396272"/>
          <a:ext cx="5988449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Plano de Ação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(Quem,  Como e  Por que)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Metodologia: 5W2H</a:t>
          </a:r>
        </a:p>
      </dsp:txBody>
      <dsp:txXfrm>
        <a:off x="557574" y="1431981"/>
        <a:ext cx="4596159" cy="1147782"/>
      </dsp:txXfrm>
    </dsp:sp>
    <dsp:sp modelId="{3B970EAF-9F0B-4BE9-9DF9-F4CAF206C325}">
      <dsp:nvSpPr>
        <dsp:cNvPr id="0" name=""/>
        <dsp:cNvSpPr/>
      </dsp:nvSpPr>
      <dsp:spPr>
        <a:xfrm>
          <a:off x="1056785" y="2844799"/>
          <a:ext cx="5988449" cy="12192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Projeto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(Resultado, Requisitos, Benefícios, Premissa, Restrição, Partes Interessadas)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kern="1200" dirty="0"/>
            <a:t>Metodologia: PMI/</a:t>
          </a:r>
          <a:r>
            <a:rPr lang="pt-BR" sz="1400" kern="1200" dirty="0" err="1"/>
            <a:t>Canvas</a:t>
          </a:r>
          <a:r>
            <a:rPr lang="pt-BR" sz="1400" kern="1200" dirty="0"/>
            <a:t> de Projeto</a:t>
          </a:r>
        </a:p>
      </dsp:txBody>
      <dsp:txXfrm>
        <a:off x="1092494" y="2880508"/>
        <a:ext cx="4596159" cy="1147782"/>
      </dsp:txXfrm>
    </dsp:sp>
    <dsp:sp modelId="{C6BCF6EA-42BE-4694-8AE9-1999A2B0FC19}">
      <dsp:nvSpPr>
        <dsp:cNvPr id="0" name=""/>
        <dsp:cNvSpPr/>
      </dsp:nvSpPr>
      <dsp:spPr>
        <a:xfrm>
          <a:off x="5195969" y="924560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5374277" y="924560"/>
        <a:ext cx="435864" cy="596341"/>
      </dsp:txXfrm>
    </dsp:sp>
    <dsp:sp modelId="{679C100F-91B2-4224-BABF-FDE2FEABEDE2}">
      <dsp:nvSpPr>
        <dsp:cNvPr id="0" name=""/>
        <dsp:cNvSpPr/>
      </dsp:nvSpPr>
      <dsp:spPr>
        <a:xfrm>
          <a:off x="5724362" y="2338832"/>
          <a:ext cx="792480" cy="79248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400" kern="1200"/>
        </a:p>
      </dsp:txBody>
      <dsp:txXfrm>
        <a:off x="5902670" y="2338832"/>
        <a:ext cx="435864" cy="5963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3CD919-C98E-46C3-8B24-C60476721F4B}" type="datetimeFigureOut">
              <a:rPr lang="es-CO" smtClean="0"/>
              <a:pPr/>
              <a:t>12/04/2022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AE35B-4F56-4660-81BA-0CD9DC4CD39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048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E35B-4F56-4660-81BA-0CD9DC4CD390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618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CF012-0082-4279-A3B9-314069983F8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0812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D938EE87-7E2B-452E-9E82-90DD85C70D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BC3779-EDEF-41B7-BE37-7E456BA57BB8}" type="slidenum">
              <a:rPr lang="pt-BR" altLang="pt-BR"/>
              <a:pPr>
                <a:spcBef>
                  <a:spcPct val="0"/>
                </a:spcBef>
              </a:pPr>
              <a:t>9</a:t>
            </a:fld>
            <a:endParaRPr lang="pt-BR" altLang="pt-BR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4C325609-5104-4B54-B46A-D57876EDF6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E83BB94-1179-400B-BDAD-3C8D43B9D7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254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2DAD8-F65E-4C3E-B3EB-E67FDE97042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2165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E35B-4F56-4660-81BA-0CD9DC4CD390}" type="slidenum">
              <a:rPr lang="es-CO" smtClean="0"/>
              <a:pPr/>
              <a:t>19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9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A4136D-F8B4-4D66-8369-A7055E39088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5199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AE35B-4F56-4660-81BA-0CD9DC4CD390}" type="slidenum">
              <a:rPr lang="es-CO" smtClean="0"/>
              <a:pPr/>
              <a:t>34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8235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9964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38340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8406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6828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1887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682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579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4779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044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6451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5267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23DBC12B-C357-417F-9E7C-C2FB3ADEA818}"/>
              </a:ext>
            </a:extLst>
          </p:cNvPr>
          <p:cNvCxnSpPr/>
          <p:nvPr userDrawn="1"/>
        </p:nvCxnSpPr>
        <p:spPr>
          <a:xfrm>
            <a:off x="0" y="1124198"/>
            <a:ext cx="9144000" cy="54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9B7A17F-DB93-4477-B637-0BC569A77A29}"/>
              </a:ext>
            </a:extLst>
          </p:cNvPr>
          <p:cNvCxnSpPr/>
          <p:nvPr userDrawn="1"/>
        </p:nvCxnSpPr>
        <p:spPr>
          <a:xfrm>
            <a:off x="8892480" y="0"/>
            <a:ext cx="0" cy="685800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tângulo 5">
            <a:extLst>
              <a:ext uri="{FF2B5EF4-FFF2-40B4-BE49-F238E27FC236}">
                <a16:creationId xmlns:a16="http://schemas.microsoft.com/office/drawing/2014/main" id="{EE0BD996-186F-45B8-AB02-75F49D891FF2}"/>
              </a:ext>
            </a:extLst>
          </p:cNvPr>
          <p:cNvSpPr/>
          <p:nvPr userDrawn="1"/>
        </p:nvSpPr>
        <p:spPr>
          <a:xfrm>
            <a:off x="0" y="6741368"/>
            <a:ext cx="9144000" cy="11663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</p:spTree>
    <p:extLst>
      <p:ext uri="{BB962C8B-B14F-4D97-AF65-F5344CB8AC3E}">
        <p14:creationId xmlns:p14="http://schemas.microsoft.com/office/powerpoint/2010/main" val="94709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93DD6FF6-C6ED-4217-AD82-EAEB7CDBCF0E}"/>
              </a:ext>
            </a:extLst>
          </p:cNvPr>
          <p:cNvSpPr txBox="1">
            <a:spLocks/>
          </p:cNvSpPr>
          <p:nvPr/>
        </p:nvSpPr>
        <p:spPr>
          <a:xfrm>
            <a:off x="107504" y="-129257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Ancizar Sans Light" panose="020B0502040300000003" pitchFamily="34" charset="0"/>
              </a:rPr>
              <a:t>I Seminário Administrativo do Coren RO</a:t>
            </a:r>
            <a:endParaRPr lang="pt-BR" sz="4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F3533D-0056-47F0-AB7E-6A568B93FCE8}"/>
              </a:ext>
            </a:extLst>
          </p:cNvPr>
          <p:cNvSpPr txBox="1"/>
          <p:nvPr/>
        </p:nvSpPr>
        <p:spPr>
          <a:xfrm>
            <a:off x="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sz="2800" b="1" dirty="0"/>
              <a:t>Prof. Dr. Marcelo Felipe Moreira Persegona</a:t>
            </a:r>
            <a:endParaRPr lang="es-419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08156E29-78E3-4AA7-864B-49B31326C87A}"/>
              </a:ext>
            </a:extLst>
          </p:cNvPr>
          <p:cNvSpPr txBox="1">
            <a:spLocks/>
          </p:cNvSpPr>
          <p:nvPr/>
        </p:nvSpPr>
        <p:spPr>
          <a:xfrm>
            <a:off x="685800" y="234888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F0000"/>
                </a:solidFill>
                <a:latin typeface="Ancizar Sans Light" panose="020B0502040300000003" pitchFamily="34" charset="0"/>
              </a:rPr>
              <a:t>Oficina de levantamento de ações para excelência dos processos de trabalho do Coren RO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1056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18238" y="1991651"/>
            <a:ext cx="875664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b="1" dirty="0"/>
              <a:t>Metodologia de Gestão Estratégica Orientada para Resultados (GEOR)</a:t>
            </a:r>
          </a:p>
        </p:txBody>
      </p:sp>
    </p:spTree>
    <p:extLst>
      <p:ext uri="{BB962C8B-B14F-4D97-AF65-F5344CB8AC3E}">
        <p14:creationId xmlns:p14="http://schemas.microsoft.com/office/powerpoint/2010/main" val="418331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4026" y="1822704"/>
            <a:ext cx="69366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</a:rPr>
              <a:t>O princípio que norteia a Metodologia GEOR é o de alavancar, em curto prazo, a capacidade de produzir e medir benefícios relevantes para a sociedade. </a:t>
            </a:r>
            <a:endParaRPr lang="pt-BR" sz="2400" dirty="0"/>
          </a:p>
        </p:txBody>
      </p:sp>
      <p:sp>
        <p:nvSpPr>
          <p:cNvPr id="3" name="Retângulo 2"/>
          <p:cNvSpPr/>
          <p:nvPr/>
        </p:nvSpPr>
        <p:spPr>
          <a:xfrm>
            <a:off x="4133087" y="3465088"/>
            <a:ext cx="4572000" cy="23544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</a:rPr>
              <a:t>A Metodologia GEOR está implementada em cima de quatro eixos: 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</a:rPr>
              <a:t>foco no cliente, 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</a:rPr>
              <a:t>transparência da gestão, 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</a:rPr>
              <a:t>flexibilidade e </a:t>
            </a:r>
          </a:p>
          <a:p>
            <a:pPr marL="257175" indent="-257175" algn="just">
              <a:buFont typeface="+mj-lt"/>
              <a:buAutoNum type="arabicPeriod"/>
            </a:pPr>
            <a:r>
              <a:rPr lang="pt-BR" sz="2100" dirty="0">
                <a:latin typeface="Arial" panose="020B0604020202020204" pitchFamily="34" charset="0"/>
                <a:ea typeface="Calibri" panose="020F0502020204030204" pitchFamily="34" charset="0"/>
              </a:rPr>
              <a:t>simplicidade.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Metodologia de Gestão Estratégica Orientada para Resultados (GEOR)</a:t>
            </a:r>
          </a:p>
        </p:txBody>
      </p:sp>
    </p:spTree>
    <p:extLst>
      <p:ext uri="{BB962C8B-B14F-4D97-AF65-F5344CB8AC3E}">
        <p14:creationId xmlns:p14="http://schemas.microsoft.com/office/powerpoint/2010/main" val="372540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10AB67F8-8970-4599-B4A2-F7CCA217B6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6012607"/>
              </p:ext>
            </p:extLst>
          </p:nvPr>
        </p:nvGraphicFramePr>
        <p:xfrm>
          <a:off x="1524000" y="1762506"/>
          <a:ext cx="6096000" cy="4107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Metodologia de Gestão Estratégica Orientada para Resultados (GEOR)</a:t>
            </a:r>
          </a:p>
        </p:txBody>
      </p:sp>
    </p:spTree>
    <p:extLst>
      <p:ext uri="{BB962C8B-B14F-4D97-AF65-F5344CB8AC3E}">
        <p14:creationId xmlns:p14="http://schemas.microsoft.com/office/powerpoint/2010/main" val="646784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07504" y="1587056"/>
            <a:ext cx="8756649" cy="4074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625" b="1" dirty="0"/>
              <a:t>E como se pensa um produto ou serviço?</a:t>
            </a:r>
          </a:p>
        </p:txBody>
      </p:sp>
    </p:spTree>
    <p:extLst>
      <p:ext uri="{BB962C8B-B14F-4D97-AF65-F5344CB8AC3E}">
        <p14:creationId xmlns:p14="http://schemas.microsoft.com/office/powerpoint/2010/main" val="1916560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/>
          <p:cNvGrpSpPr/>
          <p:nvPr/>
        </p:nvGrpSpPr>
        <p:grpSpPr>
          <a:xfrm>
            <a:off x="561847" y="1921451"/>
            <a:ext cx="5144928" cy="2593386"/>
            <a:chOff x="365923" y="632546"/>
            <a:chExt cx="6859904" cy="3457848"/>
          </a:xfrm>
        </p:grpSpPr>
        <p:grpSp>
          <p:nvGrpSpPr>
            <p:cNvPr id="4" name="Grupo 3"/>
            <p:cNvGrpSpPr/>
            <p:nvPr/>
          </p:nvGrpSpPr>
          <p:grpSpPr>
            <a:xfrm>
              <a:off x="1835696" y="632546"/>
              <a:ext cx="919183" cy="1080120"/>
              <a:chOff x="520469" y="764704"/>
              <a:chExt cx="919183" cy="1080120"/>
            </a:xfrm>
          </p:grpSpPr>
          <p:pic>
            <p:nvPicPr>
              <p:cNvPr id="2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764704"/>
                <a:ext cx="90010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" name="Retângulo 2"/>
              <p:cNvSpPr/>
              <p:nvPr/>
            </p:nvSpPr>
            <p:spPr>
              <a:xfrm>
                <a:off x="520469" y="981599"/>
                <a:ext cx="79208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/>
                  <a:t>PPA</a:t>
                </a:r>
              </a:p>
            </p:txBody>
          </p:sp>
        </p:grpSp>
        <p:grpSp>
          <p:nvGrpSpPr>
            <p:cNvPr id="5" name="Grupo 4"/>
            <p:cNvGrpSpPr/>
            <p:nvPr/>
          </p:nvGrpSpPr>
          <p:grpSpPr>
            <a:xfrm>
              <a:off x="2699792" y="1496642"/>
              <a:ext cx="919183" cy="1080120"/>
              <a:chOff x="520469" y="764704"/>
              <a:chExt cx="919183" cy="1080120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764704"/>
                <a:ext cx="90010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tângulo 6"/>
              <p:cNvSpPr/>
              <p:nvPr/>
            </p:nvSpPr>
            <p:spPr>
              <a:xfrm>
                <a:off x="520469" y="981599"/>
                <a:ext cx="79208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/>
                  <a:t>PEI</a:t>
                </a:r>
              </a:p>
            </p:txBody>
          </p:sp>
        </p:grpSp>
        <p:grpSp>
          <p:nvGrpSpPr>
            <p:cNvPr id="8" name="Grupo 7"/>
            <p:cNvGrpSpPr/>
            <p:nvPr/>
          </p:nvGrpSpPr>
          <p:grpSpPr>
            <a:xfrm>
              <a:off x="3508801" y="2288730"/>
              <a:ext cx="919183" cy="1080120"/>
              <a:chOff x="520469" y="764704"/>
              <a:chExt cx="919183" cy="1080120"/>
            </a:xfrm>
          </p:grpSpPr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764704"/>
                <a:ext cx="900100" cy="10801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" name="Retângulo 9"/>
              <p:cNvSpPr/>
              <p:nvPr/>
            </p:nvSpPr>
            <p:spPr>
              <a:xfrm>
                <a:off x="520469" y="981599"/>
                <a:ext cx="792088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pt-BR" dirty="0"/>
                  <a:t>PES</a:t>
                </a:r>
              </a:p>
            </p:txBody>
          </p:sp>
        </p:grpSp>
        <p:sp>
          <p:nvSpPr>
            <p:cNvPr id="25" name="Seta dobrada 24"/>
            <p:cNvSpPr/>
            <p:nvPr/>
          </p:nvSpPr>
          <p:spPr>
            <a:xfrm rot="10800000" flipH="1">
              <a:off x="2843808" y="2504754"/>
              <a:ext cx="648072" cy="43204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chemeClr val="tx1"/>
                </a:solidFill>
              </a:endParaRPr>
            </a:p>
          </p:txBody>
        </p:sp>
        <p:sp>
          <p:nvSpPr>
            <p:cNvPr id="26" name="Seta dobrada 25"/>
            <p:cNvSpPr/>
            <p:nvPr/>
          </p:nvSpPr>
          <p:spPr>
            <a:xfrm rot="10800000" flipH="1">
              <a:off x="3635896" y="3296842"/>
              <a:ext cx="648072" cy="432048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>
                <a:solidFill>
                  <a:schemeClr val="tx1"/>
                </a:solidFill>
              </a:endParaRPr>
            </a:p>
          </p:txBody>
        </p:sp>
        <p:sp>
          <p:nvSpPr>
            <p:cNvPr id="31" name="Seta para a direita 30"/>
            <p:cNvSpPr/>
            <p:nvPr/>
          </p:nvSpPr>
          <p:spPr>
            <a:xfrm rot="13468433">
              <a:off x="365923" y="3913184"/>
              <a:ext cx="6859904" cy="17721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350"/>
            </a:p>
          </p:txBody>
        </p:sp>
      </p:grpSp>
      <p:sp>
        <p:nvSpPr>
          <p:cNvPr id="33" name="Retângulo 32"/>
          <p:cNvSpPr/>
          <p:nvPr/>
        </p:nvSpPr>
        <p:spPr>
          <a:xfrm>
            <a:off x="5623257" y="1553567"/>
            <a:ext cx="30223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b="1" dirty="0"/>
              <a:t>Do Planejamento Estratégico à realização dos Contratos</a:t>
            </a:r>
          </a:p>
        </p:txBody>
      </p:sp>
      <p:sp>
        <p:nvSpPr>
          <p:cNvPr id="34" name="CaixaDeTexto 33"/>
          <p:cNvSpPr txBox="1"/>
          <p:nvPr/>
        </p:nvSpPr>
        <p:spPr>
          <a:xfrm>
            <a:off x="2573778" y="1924639"/>
            <a:ext cx="12911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Plano Plurianual</a:t>
            </a:r>
            <a:endParaRPr lang="pt-BR" sz="1500" b="1" dirty="0">
              <a:solidFill>
                <a:srgbClr val="FF0000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113838" y="2525675"/>
            <a:ext cx="23712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Planejamento Estratégico Institucional</a:t>
            </a:r>
          </a:p>
        </p:txBody>
      </p:sp>
      <p:sp>
        <p:nvSpPr>
          <p:cNvPr id="36" name="CaixaDeTexto 35"/>
          <p:cNvSpPr txBox="1"/>
          <p:nvPr/>
        </p:nvSpPr>
        <p:spPr>
          <a:xfrm>
            <a:off x="3653898" y="3065735"/>
            <a:ext cx="283031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/>
              <a:t>Planejamento Estratégico Setorial</a:t>
            </a: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509" y="3703649"/>
            <a:ext cx="675075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tângulo 38"/>
          <p:cNvSpPr/>
          <p:nvPr/>
        </p:nvSpPr>
        <p:spPr>
          <a:xfrm>
            <a:off x="3491880" y="3925729"/>
            <a:ext cx="67344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50" dirty="0"/>
              <a:t>Iniciativas Estratégicas</a:t>
            </a:r>
          </a:p>
        </p:txBody>
      </p:sp>
      <p:sp>
        <p:nvSpPr>
          <p:cNvPr id="40" name="Seta dobrada 39"/>
          <p:cNvSpPr/>
          <p:nvPr/>
        </p:nvSpPr>
        <p:spPr>
          <a:xfrm rot="10800000" flipH="1">
            <a:off x="3606518" y="4459733"/>
            <a:ext cx="486054" cy="324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283" y="4383106"/>
            <a:ext cx="675075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349" y="4977172"/>
            <a:ext cx="675075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Retângulo 42"/>
          <p:cNvSpPr/>
          <p:nvPr/>
        </p:nvSpPr>
        <p:spPr>
          <a:xfrm>
            <a:off x="4132266" y="4437112"/>
            <a:ext cx="594066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Planos de Ação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415" y="5571238"/>
            <a:ext cx="675075" cy="81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tângulo 44"/>
          <p:cNvSpPr/>
          <p:nvPr/>
        </p:nvSpPr>
        <p:spPr>
          <a:xfrm>
            <a:off x="4685728" y="5239755"/>
            <a:ext cx="7076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Projetos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5246573" y="5862864"/>
            <a:ext cx="69357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Contratos</a:t>
            </a:r>
          </a:p>
        </p:txBody>
      </p:sp>
      <p:sp>
        <p:nvSpPr>
          <p:cNvPr id="47" name="Seta dobrada 46"/>
          <p:cNvSpPr/>
          <p:nvPr/>
        </p:nvSpPr>
        <p:spPr>
          <a:xfrm rot="10800000" flipH="1">
            <a:off x="4205292" y="5139190"/>
            <a:ext cx="486054" cy="324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8" name="Seta dobrada 47"/>
          <p:cNvSpPr/>
          <p:nvPr/>
        </p:nvSpPr>
        <p:spPr>
          <a:xfrm rot="10800000" flipH="1">
            <a:off x="4799358" y="5733256"/>
            <a:ext cx="486054" cy="324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49" name="Seta para a direita 48"/>
          <p:cNvSpPr/>
          <p:nvPr/>
        </p:nvSpPr>
        <p:spPr>
          <a:xfrm rot="2667136">
            <a:off x="1331320" y="3659606"/>
            <a:ext cx="5437594" cy="129404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0" name="Seta dobrada 49"/>
          <p:cNvSpPr/>
          <p:nvPr/>
        </p:nvSpPr>
        <p:spPr>
          <a:xfrm rot="10800000" flipH="1">
            <a:off x="1791811" y="2660042"/>
            <a:ext cx="486054" cy="3240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606C4B20-29B7-43EC-9BC2-8733A2699645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Instrumentos de gestão utilizados</a:t>
            </a:r>
          </a:p>
        </p:txBody>
      </p:sp>
    </p:spTree>
    <p:extLst>
      <p:ext uri="{BB962C8B-B14F-4D97-AF65-F5344CB8AC3E}">
        <p14:creationId xmlns:p14="http://schemas.microsoft.com/office/powerpoint/2010/main" val="3772002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http://siteware.com.br/contentools/metas-smart.jpg">
            <a:extLst>
              <a:ext uri="{FF2B5EF4-FFF2-40B4-BE49-F238E27FC236}">
                <a16:creationId xmlns:a16="http://schemas.microsoft.com/office/drawing/2014/main" id="{B0166E3C-99C2-4576-AF9F-72FA6B9B37F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18" y="1222585"/>
            <a:ext cx="2705426" cy="147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59B0444-DDEF-475B-9B1A-4B1E24D155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2991697"/>
            <a:ext cx="2279714" cy="1313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6EF7527-54BE-4310-AB64-38579B69FB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8218" y="1207930"/>
            <a:ext cx="2629988" cy="1310076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1DAC7915-98E2-41CD-B2F2-DC7F583DBA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8426" y="4869160"/>
            <a:ext cx="2295325" cy="1310076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F2637FBB-79B0-4AC4-BE86-D1B73B4D6A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278" y="5043496"/>
            <a:ext cx="2398706" cy="120265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8CA67F4-E91A-4580-BED1-76978AA4CC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0511" y="1207930"/>
            <a:ext cx="1951157" cy="1493949"/>
          </a:xfrm>
          <a:prstGeom prst="rect">
            <a:avLst/>
          </a:prstGeom>
        </p:spPr>
      </p:pic>
      <p:sp>
        <p:nvSpPr>
          <p:cNvPr id="16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Instrumentos de gestão utilizados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6C6067D-07A9-4689-98B0-4386B26B56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0918" y="3065158"/>
            <a:ext cx="2795596" cy="120265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FF08029-6E1C-41B8-AA90-31D96928DA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3890" y="2626220"/>
            <a:ext cx="2398706" cy="359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405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89468864"/>
              </p:ext>
            </p:extLst>
          </p:nvPr>
        </p:nvGraphicFramePr>
        <p:xfrm>
          <a:off x="557348" y="1762760"/>
          <a:ext cx="704523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Lógica da utilização das metodologias</a:t>
            </a:r>
          </a:p>
        </p:txBody>
      </p:sp>
    </p:spTree>
    <p:extLst>
      <p:ext uri="{BB962C8B-B14F-4D97-AF65-F5344CB8AC3E}">
        <p14:creationId xmlns:p14="http://schemas.microsoft.com/office/powerpoint/2010/main" val="446743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BE61D2E-ACE3-4EDD-BCD0-A7DC16A7B8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8" b="5531"/>
          <a:stretch/>
        </p:blipFill>
        <p:spPr bwMode="auto">
          <a:xfrm>
            <a:off x="175829" y="1914524"/>
            <a:ext cx="8229640" cy="4178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213EDF93-811F-4EAD-AF96-958EC78EEC2A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pt-BR" sz="3300" dirty="0"/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1699163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9C69DA7-C4F8-4085-BF89-66F878AE8110}"/>
              </a:ext>
            </a:extLst>
          </p:cNvPr>
          <p:cNvSpPr/>
          <p:nvPr/>
        </p:nvSpPr>
        <p:spPr>
          <a:xfrm>
            <a:off x="273988" y="1196752"/>
            <a:ext cx="83529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SMART é um acrônimo formado pelas iniciais das palavras em inglês: </a:t>
            </a:r>
            <a:r>
              <a:rPr lang="pt-BR" sz="2000" dirty="0" err="1"/>
              <a:t>Specific</a:t>
            </a:r>
            <a:r>
              <a:rPr lang="pt-BR" sz="2000" dirty="0"/>
              <a:t>, </a:t>
            </a:r>
            <a:r>
              <a:rPr lang="pt-BR" sz="2000" dirty="0" err="1"/>
              <a:t>Measurable</a:t>
            </a:r>
            <a:r>
              <a:rPr lang="pt-BR" sz="2000" dirty="0"/>
              <a:t>, </a:t>
            </a:r>
            <a:r>
              <a:rPr lang="pt-BR" sz="2000" dirty="0" err="1"/>
              <a:t>Assignable</a:t>
            </a:r>
            <a:r>
              <a:rPr lang="pt-BR" sz="2000" dirty="0"/>
              <a:t>, </a:t>
            </a:r>
            <a:r>
              <a:rPr lang="pt-BR" sz="2000" dirty="0" err="1"/>
              <a:t>Realistic</a:t>
            </a:r>
            <a:r>
              <a:rPr lang="pt-BR" sz="2000" dirty="0"/>
              <a:t> e Time-Base.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Permite elaborar Objetivos Estratégicos/ Iniciativas Estratégicas/ Metas/ Demandas que sigam os critérios acima mencionados, para aumentar as chances de alcançar o resultado almejado, pois eles ajudam a definir onde um projeto quer chegar.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O acrônimo surgiu em 1981, quando o consultor George T. </a:t>
            </a:r>
            <a:r>
              <a:rPr lang="pt-BR" sz="2000" dirty="0" err="1"/>
              <a:t>Doran</a:t>
            </a:r>
            <a:r>
              <a:rPr lang="pt-BR" sz="2000" dirty="0"/>
              <a:t> publicou um artigo chamado “</a:t>
            </a:r>
            <a:r>
              <a:rPr lang="pt-BR" sz="2000" dirty="0" err="1"/>
              <a:t>There’s</a:t>
            </a:r>
            <a:r>
              <a:rPr lang="pt-BR" sz="2000" dirty="0"/>
              <a:t> a S.M.A.R.T. Way </a:t>
            </a:r>
            <a:r>
              <a:rPr lang="pt-BR" sz="2000" dirty="0" err="1"/>
              <a:t>to</a:t>
            </a:r>
            <a:r>
              <a:rPr lang="pt-BR" sz="2000" dirty="0"/>
              <a:t> Write </a:t>
            </a:r>
            <a:r>
              <a:rPr lang="pt-BR" sz="2000" dirty="0" err="1"/>
              <a:t>Management’s</a:t>
            </a:r>
            <a:r>
              <a:rPr lang="pt-BR" sz="2000" dirty="0"/>
              <a:t> </a:t>
            </a:r>
            <a:r>
              <a:rPr lang="pt-BR" sz="2000" dirty="0" err="1"/>
              <a:t>Goals</a:t>
            </a:r>
            <a:r>
              <a:rPr lang="pt-BR" sz="2000" dirty="0"/>
              <a:t> </a:t>
            </a:r>
            <a:r>
              <a:rPr lang="pt-BR" sz="2000" dirty="0" err="1"/>
              <a:t>and</a:t>
            </a:r>
            <a:r>
              <a:rPr lang="pt-BR" sz="2000" dirty="0"/>
              <a:t> </a:t>
            </a:r>
            <a:r>
              <a:rPr lang="pt-BR" sz="2000" dirty="0" err="1"/>
              <a:t>Objectives</a:t>
            </a:r>
            <a:r>
              <a:rPr lang="pt-BR" sz="2000" dirty="0"/>
              <a:t>”. No texto, o autor relata que os gestores da época estavam confusos na definição dos seus objetivos e propôs uma </a:t>
            </a:r>
            <a:r>
              <a:rPr lang="pt-BR" sz="2000" b="1" dirty="0"/>
              <a:t>metodologia simples </a:t>
            </a:r>
            <a:r>
              <a:rPr lang="pt-BR" sz="2000" dirty="0"/>
              <a:t>para facilitar esta tarefa.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Além disso, o próprio autor esclarece: nem todos os seus objetivos irão atender a todos os cinco critérios.</a:t>
            </a:r>
          </a:p>
          <a:p>
            <a:pPr algn="just"/>
            <a:endParaRPr lang="pt-BR" sz="2000" dirty="0"/>
          </a:p>
          <a:p>
            <a:pPr algn="just"/>
            <a:r>
              <a:rPr lang="pt-BR" sz="2000" dirty="0"/>
              <a:t>Mas o ideal é que você consiga atender à maior parte deles.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E1684C-9233-497A-84DA-859B935BDED3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pt-BR" sz="3300" dirty="0"/>
              <a:t>SMART</a:t>
            </a:r>
          </a:p>
        </p:txBody>
      </p:sp>
    </p:spTree>
    <p:extLst>
      <p:ext uri="{BB962C8B-B14F-4D97-AF65-F5344CB8AC3E}">
        <p14:creationId xmlns:p14="http://schemas.microsoft.com/office/powerpoint/2010/main" val="90674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3BC47D1-8E5D-413C-AEA7-16F4FBF785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316299"/>
              </p:ext>
            </p:extLst>
          </p:nvPr>
        </p:nvGraphicFramePr>
        <p:xfrm>
          <a:off x="157734" y="1963745"/>
          <a:ext cx="8689086" cy="23722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1430">
                  <a:extLst>
                    <a:ext uri="{9D8B030D-6E8A-4147-A177-3AD203B41FA5}">
                      <a16:colId xmlns:a16="http://schemas.microsoft.com/office/drawing/2014/main" val="2629222072"/>
                    </a:ext>
                  </a:extLst>
                </a:gridCol>
                <a:gridCol w="1623761">
                  <a:extLst>
                    <a:ext uri="{9D8B030D-6E8A-4147-A177-3AD203B41FA5}">
                      <a16:colId xmlns:a16="http://schemas.microsoft.com/office/drawing/2014/main" val="3978496519"/>
                    </a:ext>
                  </a:extLst>
                </a:gridCol>
                <a:gridCol w="6593895">
                  <a:extLst>
                    <a:ext uri="{9D8B030D-6E8A-4147-A177-3AD203B41FA5}">
                      <a16:colId xmlns:a16="http://schemas.microsoft.com/office/drawing/2014/main" val="3088098055"/>
                    </a:ext>
                  </a:extLst>
                </a:gridCol>
              </a:tblGrid>
              <a:tr h="14244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pt-B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704408838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</a:rPr>
                        <a:t>S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 err="1">
                          <a:effectLst/>
                        </a:rPr>
                        <a:t>Specific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Elaborar uma Política de Segurança da Informação para o Cofen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057992266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</a:rPr>
                        <a:t>M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 err="1">
                          <a:effectLst/>
                        </a:rPr>
                        <a:t>Measurable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ao custo de R$ 10.000,00</a:t>
                      </a:r>
                      <a:endParaRPr lang="pt-BR" sz="2400" kern="12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667571060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</a:rPr>
                        <a:t>A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 err="1">
                          <a:effectLst/>
                        </a:rPr>
                        <a:t>Assignable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pelo Comitê de Tecnologia da Informação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747958599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</a:rPr>
                        <a:t>R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 err="1">
                          <a:effectLst/>
                        </a:rPr>
                        <a:t>Realistic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</a:rPr>
                        <a:t> 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86002017"/>
                  </a:ext>
                </a:extLst>
              </a:tr>
              <a:tr h="3424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</a:rPr>
                        <a:t>T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100" dirty="0">
                          <a:effectLst/>
                        </a:rPr>
                        <a:t>Time-base</a:t>
                      </a:r>
                      <a:endParaRPr lang="pt-BR" sz="2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Times New Roman" panose="02020603050405020304" pitchFamily="18" charset="0"/>
                        </a:rPr>
                        <a:t>no período de 1º a 30 de agosto de 2020 </a:t>
                      </a: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2443025397"/>
                  </a:ext>
                </a:extLst>
              </a:tr>
            </a:tbl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pt-BR" sz="3300" dirty="0"/>
              <a:t>SMART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47774E6-D708-49B1-A2FB-894B9BD50DE1}"/>
              </a:ext>
            </a:extLst>
          </p:cNvPr>
          <p:cNvSpPr txBox="1"/>
          <p:nvPr/>
        </p:nvSpPr>
        <p:spPr>
          <a:xfrm>
            <a:off x="1403648" y="4855034"/>
            <a:ext cx="5657244" cy="8710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Elaborar uma Política de Segurança da Informação para o Cofen, </a:t>
            </a:r>
            <a:r>
              <a:rPr lang="pt-BR" sz="1600" dirty="0"/>
              <a:t>ao custo de R$ 10.000,00,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pelo  Comitê de Tecnologia da Informação, </a:t>
            </a:r>
            <a:r>
              <a:rPr lang="pt-BR" sz="1600" dirty="0"/>
              <a:t>no período de 1º a 30 de agosto de 2020. </a:t>
            </a:r>
            <a:endParaRPr lang="pt-B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07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DCA86150-C895-431D-8051-68B090E6E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192" y="0"/>
            <a:ext cx="76776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891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, chat ou mensagem de texto&#10;&#10;Descrição gerada automaticamente">
            <a:extLst>
              <a:ext uri="{FF2B5EF4-FFF2-40B4-BE49-F238E27FC236}">
                <a16:creationId xmlns:a16="http://schemas.microsoft.com/office/drawing/2014/main" id="{16395C5B-7EFB-4D2E-9F51-33D2EBC7F8B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7" y="2708920"/>
            <a:ext cx="8685966" cy="1440160"/>
          </a:xfrm>
          <a:prstGeom prst="rect">
            <a:avLst/>
          </a:prstGeom>
          <a:noFill/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58F83BD-33C7-47CF-84C2-7B472C8B386F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pt-BR" sz="3300" dirty="0"/>
              <a:t>Plano Plurianual (PPA)</a:t>
            </a:r>
          </a:p>
        </p:txBody>
      </p:sp>
    </p:spTree>
    <p:extLst>
      <p:ext uri="{BB962C8B-B14F-4D97-AF65-F5344CB8AC3E}">
        <p14:creationId xmlns:p14="http://schemas.microsoft.com/office/powerpoint/2010/main" val="316234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890DECD-59D6-4506-BC9C-AEACB2420A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"/>
          <a:stretch/>
        </p:blipFill>
        <p:spPr>
          <a:xfrm>
            <a:off x="36102" y="1808820"/>
            <a:ext cx="9107898" cy="4013622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235132" y="2895056"/>
            <a:ext cx="2573383" cy="3461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" name="Retângulo 4"/>
          <p:cNvSpPr/>
          <p:nvPr/>
        </p:nvSpPr>
        <p:spPr>
          <a:xfrm>
            <a:off x="2808515" y="2418262"/>
            <a:ext cx="2762794" cy="2024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Retângulo 5"/>
          <p:cNvSpPr/>
          <p:nvPr/>
        </p:nvSpPr>
        <p:spPr>
          <a:xfrm>
            <a:off x="2752998" y="3505745"/>
            <a:ext cx="3491048" cy="20247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Retângulo 6"/>
          <p:cNvSpPr/>
          <p:nvPr/>
        </p:nvSpPr>
        <p:spPr>
          <a:xfrm>
            <a:off x="6244046" y="2922815"/>
            <a:ext cx="1547949" cy="3184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pt-BR" sz="3300" dirty="0"/>
              <a:t>Plano Plurianual (PPA)</a:t>
            </a:r>
          </a:p>
        </p:txBody>
      </p:sp>
    </p:spTree>
    <p:extLst>
      <p:ext uri="{BB962C8B-B14F-4D97-AF65-F5344CB8AC3E}">
        <p14:creationId xmlns:p14="http://schemas.microsoft.com/office/powerpoint/2010/main" val="2891732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Calendário&#10;&#10;Descrição gerada automaticamente">
            <a:extLst>
              <a:ext uri="{FF2B5EF4-FFF2-40B4-BE49-F238E27FC236}">
                <a16:creationId xmlns:a16="http://schemas.microsoft.com/office/drawing/2014/main" id="{B8E2C979-083B-443D-AA3E-DA9E2C57B7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4" y="1700808"/>
            <a:ext cx="8483438" cy="3528391"/>
          </a:xfrm>
          <a:prstGeom prst="rect">
            <a:avLst/>
          </a:prstGeom>
          <a:noFill/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DC30BDC-44F7-4E8B-AF19-2F1E0AB651B5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419" altLang="pt-BR" sz="3300" dirty="0"/>
              <a:t>Plano Plurianual (PPA)</a:t>
            </a:r>
          </a:p>
        </p:txBody>
      </p:sp>
    </p:spTree>
    <p:extLst>
      <p:ext uri="{BB962C8B-B14F-4D97-AF65-F5344CB8AC3E}">
        <p14:creationId xmlns:p14="http://schemas.microsoft.com/office/powerpoint/2010/main" val="13366195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mpetiti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401" y="4187037"/>
            <a:ext cx="1512170" cy="11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ramati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802" y="4187037"/>
            <a:ext cx="1512168" cy="11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talhist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262" y="4090308"/>
            <a:ext cx="1640996" cy="12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procrastinad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489" y="4189728"/>
            <a:ext cx="1576250" cy="11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838691" y="2359065"/>
            <a:ext cx="7015318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700" b="1" dirty="0"/>
              <a:t>Esta é uma história sobre quatro pessoas</a:t>
            </a:r>
          </a:p>
          <a:p>
            <a:pPr algn="ctr"/>
            <a:endParaRPr lang="pt-BR" sz="2700" b="1" dirty="0"/>
          </a:p>
          <a:p>
            <a:pPr algn="ctr"/>
            <a:endParaRPr lang="pt-BR" sz="2700" b="1" dirty="0"/>
          </a:p>
          <a:p>
            <a:pPr algn="ctr"/>
            <a:r>
              <a:rPr lang="pt-BR" sz="2700" b="1" dirty="0"/>
              <a:t>Todo Mundo, Alguém, Qualquer Um e Ninguém</a:t>
            </a: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07EE9219-CC15-4041-8B11-A38D7A904191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6632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Responsabilidade</a:t>
            </a:r>
          </a:p>
        </p:txBody>
      </p:sp>
    </p:spTree>
    <p:extLst>
      <p:ext uri="{BB962C8B-B14F-4D97-AF65-F5344CB8AC3E}">
        <p14:creationId xmlns:p14="http://schemas.microsoft.com/office/powerpoint/2010/main" val="1460685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66238" y="3467323"/>
            <a:ext cx="8108951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pt-BR" dirty="0"/>
              <a:t>Havia um importante trabalho a ser feito, e </a:t>
            </a:r>
            <a:r>
              <a:rPr lang="pt-BR" b="1" dirty="0"/>
              <a:t>TODO MUNDO </a:t>
            </a:r>
            <a:r>
              <a:rPr lang="pt-BR" dirty="0"/>
              <a:t>tinha certeza que </a:t>
            </a:r>
            <a:r>
              <a:rPr lang="pt-BR" b="1" dirty="0"/>
              <a:t>ALGUÉM</a:t>
            </a:r>
            <a:r>
              <a:rPr lang="pt-BR" dirty="0"/>
              <a:t> o faria.</a:t>
            </a:r>
          </a:p>
          <a:p>
            <a:pPr algn="just">
              <a:spcAft>
                <a:spcPts val="900"/>
              </a:spcAft>
            </a:pPr>
            <a:r>
              <a:rPr lang="pt-BR" b="1" dirty="0"/>
              <a:t>QUALQUER UM </a:t>
            </a:r>
            <a:r>
              <a:rPr lang="pt-BR" dirty="0"/>
              <a:t>poderia tê-lo feito, mas </a:t>
            </a:r>
            <a:r>
              <a:rPr lang="pt-BR" b="1" dirty="0"/>
              <a:t>NINGUÉM</a:t>
            </a:r>
            <a:r>
              <a:rPr lang="pt-BR" dirty="0"/>
              <a:t> fez. </a:t>
            </a:r>
          </a:p>
          <a:p>
            <a:pPr algn="just">
              <a:spcAft>
                <a:spcPts val="900"/>
              </a:spcAft>
            </a:pPr>
            <a:r>
              <a:rPr lang="pt-BR" b="1" dirty="0"/>
              <a:t>ALGUÉM</a:t>
            </a:r>
            <a:r>
              <a:rPr lang="pt-BR" dirty="0"/>
              <a:t> zangou-se porque era um trabalho de </a:t>
            </a:r>
            <a:r>
              <a:rPr lang="pt-BR" b="1" dirty="0"/>
              <a:t>TODO MUNDO</a:t>
            </a:r>
            <a:r>
              <a:rPr lang="pt-BR" dirty="0"/>
              <a:t>.</a:t>
            </a:r>
          </a:p>
          <a:p>
            <a:pPr algn="just">
              <a:spcAft>
                <a:spcPts val="900"/>
              </a:spcAft>
            </a:pPr>
            <a:r>
              <a:rPr lang="pt-BR" b="1" dirty="0"/>
              <a:t>TODO MUNDO </a:t>
            </a:r>
            <a:r>
              <a:rPr lang="pt-BR" dirty="0"/>
              <a:t>pensou que </a:t>
            </a:r>
            <a:r>
              <a:rPr lang="pt-BR" b="1" dirty="0"/>
              <a:t>QUALQUER UM </a:t>
            </a:r>
            <a:r>
              <a:rPr lang="pt-BR" dirty="0"/>
              <a:t>poderia fazê-lo, mas </a:t>
            </a:r>
            <a:r>
              <a:rPr lang="pt-BR" b="1" dirty="0"/>
              <a:t>NINGUÉM</a:t>
            </a:r>
            <a:r>
              <a:rPr lang="pt-BR" dirty="0"/>
              <a:t> imaginou que </a:t>
            </a:r>
            <a:r>
              <a:rPr lang="pt-BR" b="1" dirty="0"/>
              <a:t>TODO MUNDO </a:t>
            </a:r>
            <a:r>
              <a:rPr lang="pt-BR" dirty="0"/>
              <a:t>deixasse de fazê-lo.</a:t>
            </a:r>
          </a:p>
          <a:p>
            <a:pPr algn="just">
              <a:spcAft>
                <a:spcPts val="900"/>
              </a:spcAft>
            </a:pPr>
            <a:r>
              <a:rPr lang="pt-BR" dirty="0"/>
              <a:t>No final </a:t>
            </a:r>
            <a:r>
              <a:rPr lang="pt-BR" b="1" dirty="0"/>
              <a:t>TODO MUNDO </a:t>
            </a:r>
            <a:r>
              <a:rPr lang="pt-BR" dirty="0"/>
              <a:t>culpou </a:t>
            </a:r>
            <a:r>
              <a:rPr lang="pt-BR" b="1" dirty="0"/>
              <a:t>ALGUÉM</a:t>
            </a:r>
            <a:r>
              <a:rPr lang="pt-BR" dirty="0"/>
              <a:t> porque </a:t>
            </a:r>
            <a:r>
              <a:rPr lang="pt-BR" b="1" dirty="0"/>
              <a:t>NINGUÉM</a:t>
            </a:r>
            <a:r>
              <a:rPr lang="pt-BR" dirty="0"/>
              <a:t> fez o que </a:t>
            </a:r>
            <a:r>
              <a:rPr lang="pt-BR" b="1" dirty="0"/>
              <a:t>QUALQUER UM </a:t>
            </a:r>
            <a:r>
              <a:rPr lang="pt-BR" dirty="0"/>
              <a:t>poderia ter feito.</a:t>
            </a:r>
          </a:p>
        </p:txBody>
      </p:sp>
      <p:pic>
        <p:nvPicPr>
          <p:cNvPr id="3" name="Picture 2" descr="competitiv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6681" y="1563056"/>
            <a:ext cx="1512170" cy="113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dramatic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082" y="1563056"/>
            <a:ext cx="1512168" cy="1135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detalhist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42" y="1466327"/>
            <a:ext cx="1640996" cy="123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procrastinad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769" y="1565747"/>
            <a:ext cx="1576250" cy="118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907189" y="2698464"/>
            <a:ext cx="701531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700" b="1" dirty="0"/>
              <a:t>Todo Mundo, Alguém, Qualquer Um e Ninguém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E83461DB-AF57-41B4-9CE5-A699492697BB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6632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Matriz RACI</a:t>
            </a:r>
          </a:p>
        </p:txBody>
      </p:sp>
    </p:spTree>
    <p:extLst>
      <p:ext uri="{BB962C8B-B14F-4D97-AF65-F5344CB8AC3E}">
        <p14:creationId xmlns:p14="http://schemas.microsoft.com/office/powerpoint/2010/main" val="14558080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39552" y="1484785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É entender o processo existente e identificar suas falhas para: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3200" dirty="0"/>
              <a:t>Não cometer os erros do passado.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3200" dirty="0"/>
              <a:t>Evitar rejeição dos usuários do processo.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t-BR" sz="3200" dirty="0"/>
              <a:t>Conhecer melhor os pontos de melhoria.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8398586-7E48-4C34-B2A8-7D0808A1F3AC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6632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A importância da Gestão Estratégica</a:t>
            </a:r>
          </a:p>
        </p:txBody>
      </p:sp>
    </p:spTree>
    <p:extLst>
      <p:ext uri="{BB962C8B-B14F-4D97-AF65-F5344CB8AC3E}">
        <p14:creationId xmlns:p14="http://schemas.microsoft.com/office/powerpoint/2010/main" val="1312920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27050" y="1026997"/>
            <a:ext cx="7975601" cy="3300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300" b="1" dirty="0"/>
              <a:t> </a:t>
            </a:r>
          </a:p>
          <a:p>
            <a:pPr algn="just"/>
            <a:r>
              <a:rPr lang="pt-BR" sz="2700" b="1" dirty="0"/>
              <a:t>Olhar Panorâmico</a:t>
            </a:r>
          </a:p>
          <a:p>
            <a:pPr lvl="1"/>
            <a:r>
              <a:rPr lang="pt-BR" sz="1350" dirty="0"/>
              <a:t>O que a instituição deve fazer para melhorar?</a:t>
            </a:r>
          </a:p>
          <a:p>
            <a:pPr algn="just"/>
            <a:r>
              <a:rPr lang="pt-BR" sz="2700" b="1" dirty="0"/>
              <a:t>Olhar Interno</a:t>
            </a:r>
          </a:p>
          <a:p>
            <a:pPr lvl="1"/>
            <a:r>
              <a:rPr lang="pt-BR" sz="1350" dirty="0"/>
              <a:t>O que a minha Unidade Administrativa deve fazer para melhorar?</a:t>
            </a:r>
          </a:p>
          <a:p>
            <a:pPr algn="just"/>
            <a:r>
              <a:rPr lang="pt-BR" sz="2700" b="1" dirty="0"/>
              <a:t>Olhar Crítico</a:t>
            </a:r>
          </a:p>
          <a:p>
            <a:pPr lvl="1"/>
            <a:r>
              <a:rPr lang="pt-BR" sz="1350" dirty="0"/>
              <a:t>O que foi planejado anteriormente na minha Unidade Administrativa, mas não conseguimos realizar, porém é importante tentar de novo?</a:t>
            </a:r>
          </a:p>
          <a:p>
            <a:pPr algn="just"/>
            <a:r>
              <a:rPr lang="pt-BR" sz="2700" b="1" dirty="0"/>
              <a:t>Olhar Participativo</a:t>
            </a:r>
          </a:p>
          <a:p>
            <a:pPr lvl="1"/>
            <a:r>
              <a:rPr lang="pt-BR" sz="1350" dirty="0"/>
              <a:t>O que outras áreas poderiam fazer para melhorar o Coren?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77578D-10B3-4398-B396-7E4ADB59F69D}"/>
              </a:ext>
            </a:extLst>
          </p:cNvPr>
          <p:cNvSpPr txBox="1">
            <a:spLocks noChangeArrowheads="1"/>
          </p:cNvSpPr>
          <p:nvPr/>
        </p:nvSpPr>
        <p:spPr>
          <a:xfrm>
            <a:off x="107504" y="116632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Visão de 360º</a:t>
            </a:r>
          </a:p>
        </p:txBody>
      </p:sp>
    </p:spTree>
    <p:extLst>
      <p:ext uri="{BB962C8B-B14F-4D97-AF65-F5344CB8AC3E}">
        <p14:creationId xmlns:p14="http://schemas.microsoft.com/office/powerpoint/2010/main" val="2733482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77900" y="2062676"/>
            <a:ext cx="7054850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50" b="1" dirty="0"/>
              <a:t>Apresentação das propostas dos Grupos de Trabalho</a:t>
            </a:r>
          </a:p>
        </p:txBody>
      </p:sp>
    </p:spTree>
    <p:extLst>
      <p:ext uri="{BB962C8B-B14F-4D97-AF65-F5344CB8AC3E}">
        <p14:creationId xmlns:p14="http://schemas.microsoft.com/office/powerpoint/2010/main" val="1919493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899592" y="1613118"/>
            <a:ext cx="705485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1500" b="1" dirty="0"/>
              <a:t>Algumas dicas</a:t>
            </a:r>
          </a:p>
        </p:txBody>
      </p:sp>
    </p:spTree>
    <p:extLst>
      <p:ext uri="{BB962C8B-B14F-4D97-AF65-F5344CB8AC3E}">
        <p14:creationId xmlns:p14="http://schemas.microsoft.com/office/powerpoint/2010/main" val="16243162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560E9EF-B5A5-4EF6-B860-73CEF80881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68102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463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1503499" y="2228671"/>
            <a:ext cx="7030901" cy="2400657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en-US" sz="1125" b="1" dirty="0">
                <a:latin typeface="Arial" pitchFamily="34" charset="0"/>
                <a:cs typeface="Arial" pitchFamily="34" charset="0"/>
              </a:rPr>
              <a:t>Marcelo Felipe Moreira Persegona </a:t>
            </a:r>
            <a:r>
              <a:rPr lang="pt-BR" sz="1125" dirty="0">
                <a:latin typeface="Arial" pitchFamily="34" charset="0"/>
                <a:cs typeface="Arial" pitchFamily="34" charset="0"/>
              </a:rPr>
              <a:t>possui doutorado em Política e Gestão Ambiental pela Universidade de Brasília - UnB (2010), mestrado em Desenvolvimento Sustentável com ênfase em Política e Gestão de Ciência e Tecnologia pela Universidade de Brasília - UnB (2005) e graduação em Ciência da Computação pela Universidade Católica de Brasília - UCB (1998). Atualmente é professor da Faculdade SENAC, pesquisador da Universidade de Brasília e da </a:t>
            </a:r>
            <a:r>
              <a:rPr lang="pt-BR" sz="1125" i="1" dirty="0">
                <a:latin typeface="Arial" pitchFamily="34" charset="0"/>
                <a:cs typeface="Arial" pitchFamily="34" charset="0"/>
              </a:rPr>
              <a:t>American </a:t>
            </a:r>
            <a:r>
              <a:rPr lang="pt-BR" sz="1125" i="1" dirty="0" err="1">
                <a:latin typeface="Arial" pitchFamily="34" charset="0"/>
                <a:cs typeface="Arial" pitchFamily="34" charset="0"/>
              </a:rPr>
              <a:t>Association</a:t>
            </a:r>
            <a:r>
              <a:rPr lang="pt-BR" sz="1125" i="1" dirty="0">
                <a:latin typeface="Arial" pitchFamily="34" charset="0"/>
                <a:cs typeface="Arial" pitchFamily="34" charset="0"/>
              </a:rPr>
              <a:t> for </a:t>
            </a:r>
            <a:r>
              <a:rPr lang="pt-BR" sz="1125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pt-BR" sz="1125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25" i="1" dirty="0" err="1">
                <a:latin typeface="Arial" pitchFamily="34" charset="0"/>
                <a:cs typeface="Arial" pitchFamily="34" charset="0"/>
              </a:rPr>
              <a:t>Advancement</a:t>
            </a:r>
            <a:r>
              <a:rPr lang="pt-BR" sz="1125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25" i="1" dirty="0" err="1">
                <a:latin typeface="Arial" pitchFamily="34" charset="0"/>
                <a:cs typeface="Arial" pitchFamily="34" charset="0"/>
              </a:rPr>
              <a:t>of</a:t>
            </a:r>
            <a:r>
              <a:rPr lang="pt-BR" sz="1125" i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1125" i="1" dirty="0" err="1">
                <a:latin typeface="Arial" pitchFamily="34" charset="0"/>
                <a:cs typeface="Arial" pitchFamily="34" charset="0"/>
              </a:rPr>
              <a:t>Sciences</a:t>
            </a:r>
            <a:r>
              <a:rPr lang="pt-BR" sz="1125" dirty="0">
                <a:latin typeface="Arial" pitchFamily="34" charset="0"/>
                <a:cs typeface="Arial" pitchFamily="34" charset="0"/>
              </a:rPr>
              <a:t> nos temas de Ciência e Tecnologia e Desenvolvimento Sustentável. No </a:t>
            </a:r>
            <a:r>
              <a:rPr lang="pt-BR" sz="1125" b="1" dirty="0">
                <a:latin typeface="Arial" pitchFamily="34" charset="0"/>
                <a:cs typeface="Arial" pitchFamily="34" charset="0"/>
              </a:rPr>
              <a:t>Conselho Federal de Enfermagem exerce o cargo de Assessor de Planejamento</a:t>
            </a:r>
            <a:r>
              <a:rPr lang="pt-BR" sz="1125" dirty="0">
                <a:latin typeface="Arial" pitchFamily="34" charset="0"/>
                <a:cs typeface="Arial" pitchFamily="34" charset="0"/>
              </a:rPr>
              <a:t>. Autor do livro “Os Segredos do Google: como fazer uma pesquisa inteligente na Internet” e coautor do livro “A Grande transformação ambiental: Uma cronologia da dialética Homem-Natureza”. Tem experiência na área de Ciência da Computação e Meio Ambiente, atuando principalmente nos seguintes temas: Gestão do Conhecimento, Gestão da Informação, Tecnologia da Informação e Comunicação, Sistemas de Informações Geográficas (SIG), Planejamento Estratégico, Política e Gestão de Ciência e Tecnologia. 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042320" y="5176023"/>
            <a:ext cx="42925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altLang="pt-BR" sz="1800" dirty="0"/>
              <a:t>http://lattes.cnpq.br/1124411643731989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45" y="2132856"/>
            <a:ext cx="1458442" cy="1578858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Apresentação</a:t>
            </a:r>
          </a:p>
        </p:txBody>
      </p:sp>
    </p:spTree>
    <p:extLst>
      <p:ext uri="{BB962C8B-B14F-4D97-AF65-F5344CB8AC3E}">
        <p14:creationId xmlns:p14="http://schemas.microsoft.com/office/powerpoint/2010/main" val="37419485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5A29D26-4689-4551-A5E0-ECAD22529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2093"/>
            <a:ext cx="4680520" cy="6615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7082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7318C98-3C13-46DC-84D1-C4975B888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59" y="85624"/>
            <a:ext cx="4269129" cy="6547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415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162" y="1628800"/>
            <a:ext cx="6873676" cy="45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163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677B855-3B86-4A9D-B58F-8F29933AC1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8672"/>
            <a:ext cx="9144000" cy="520380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EBADEFCE-F3AE-4E60-BA8A-15A16C0251FC}"/>
              </a:ext>
            </a:extLst>
          </p:cNvPr>
          <p:cNvSpPr txBox="1"/>
          <p:nvPr/>
        </p:nvSpPr>
        <p:spPr>
          <a:xfrm>
            <a:off x="5157216" y="1406036"/>
            <a:ext cx="39867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Estamos aqui para fazer a diferença.</a:t>
            </a:r>
          </a:p>
          <a:p>
            <a:r>
              <a:rPr lang="pt-BR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pt-BR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Se não, porque estar aqui?</a:t>
            </a:r>
          </a:p>
        </p:txBody>
      </p:sp>
    </p:spTree>
    <p:extLst>
      <p:ext uri="{BB962C8B-B14F-4D97-AF65-F5344CB8AC3E}">
        <p14:creationId xmlns:p14="http://schemas.microsoft.com/office/powerpoint/2010/main" val="27243937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93DD6FF6-C6ED-4217-AD82-EAEB7CDBCF0E}"/>
              </a:ext>
            </a:extLst>
          </p:cNvPr>
          <p:cNvSpPr txBox="1">
            <a:spLocks/>
          </p:cNvSpPr>
          <p:nvPr/>
        </p:nvSpPr>
        <p:spPr>
          <a:xfrm>
            <a:off x="107504" y="-129257"/>
            <a:ext cx="864096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>
                <a:latin typeface="Ancizar Sans Light" panose="020B0502040300000003" pitchFamily="34" charset="0"/>
              </a:rPr>
              <a:t>Planejamento Estratégico Institucional</a:t>
            </a:r>
            <a:endParaRPr lang="pt-BR" sz="40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5F3533D-0056-47F0-AB7E-6A568B93FCE8}"/>
              </a:ext>
            </a:extLst>
          </p:cNvPr>
          <p:cNvSpPr txBox="1"/>
          <p:nvPr/>
        </p:nvSpPr>
        <p:spPr>
          <a:xfrm>
            <a:off x="1893750" y="4797152"/>
            <a:ext cx="721801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Prof. Dr. Marcelo Felipe Moreira Persegona</a:t>
            </a:r>
          </a:p>
          <a:p>
            <a:pPr algn="just"/>
            <a:r>
              <a:rPr lang="pt-BR" sz="2000" dirty="0"/>
              <a:t>Assessor de Planejamento e Gestão do </a:t>
            </a:r>
            <a:r>
              <a:rPr lang="pt-BR" sz="2000" dirty="0" err="1"/>
              <a:t>Cofen</a:t>
            </a:r>
            <a:endParaRPr lang="pt-BR" sz="2000" dirty="0"/>
          </a:p>
          <a:p>
            <a:pPr algn="just"/>
            <a:r>
              <a:rPr lang="pt-BR" sz="1600" dirty="0"/>
              <a:t>marcelo.persegona@cofen.gov.br</a:t>
            </a:r>
          </a:p>
          <a:p>
            <a:pPr algn="just"/>
            <a:r>
              <a:rPr lang="pt-BR" sz="1600" dirty="0"/>
              <a:t>marcelo.persgona@gmail.com</a:t>
            </a:r>
          </a:p>
          <a:p>
            <a:pPr algn="just"/>
            <a:endParaRPr lang="pt-BR" sz="1200" dirty="0"/>
          </a:p>
          <a:p>
            <a:pPr algn="just"/>
            <a:r>
              <a:rPr lang="pt-BR" sz="1200" dirty="0"/>
              <a:t>Brasília/DF, outubro de 2020.</a:t>
            </a:r>
            <a:endParaRPr lang="pt-BR" sz="1000" dirty="0"/>
          </a:p>
        </p:txBody>
      </p:sp>
      <p:sp>
        <p:nvSpPr>
          <p:cNvPr id="6" name="Título 2">
            <a:extLst>
              <a:ext uri="{FF2B5EF4-FFF2-40B4-BE49-F238E27FC236}">
                <a16:creationId xmlns:a16="http://schemas.microsoft.com/office/drawing/2014/main" id="{08156E29-78E3-4AA7-864B-49B31326C87A}"/>
              </a:ext>
            </a:extLst>
          </p:cNvPr>
          <p:cNvSpPr txBox="1">
            <a:spLocks/>
          </p:cNvSpPr>
          <p:nvPr/>
        </p:nvSpPr>
        <p:spPr>
          <a:xfrm>
            <a:off x="541784" y="2333947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FF0000"/>
                </a:solidFill>
                <a:latin typeface="Ancizar Sans Light" panose="020B0502040300000003" pitchFamily="34" charset="0"/>
              </a:rPr>
              <a:t>Oficina de levantamento de ações para excelência dos processos de trabalho do Coren RO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7D3D829-85EF-4F5D-A741-6799F18FF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179" y="4854109"/>
            <a:ext cx="1458442" cy="157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165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9512" y="3140968"/>
            <a:ext cx="115212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Delimitar demanda</a:t>
            </a:r>
          </a:p>
          <a:p>
            <a:pPr algn="ctr"/>
            <a:r>
              <a:rPr lang="pt-BR" dirty="0"/>
              <a:t>(SMART)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896738" y="3153742"/>
            <a:ext cx="157323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Plano de Ação</a:t>
            </a:r>
          </a:p>
          <a:p>
            <a:pPr algn="ctr"/>
            <a:r>
              <a:rPr lang="pt-BR" dirty="0"/>
              <a:t>(Simples e Completo)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724128" y="3140968"/>
            <a:ext cx="115212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Esquema Analítico de Projeto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7452320" y="3153742"/>
            <a:ext cx="115212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Matriz RACI</a:t>
            </a:r>
          </a:p>
          <a:p>
            <a:pPr algn="ctr"/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838525" y="5085184"/>
            <a:ext cx="1573235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Rede Lógica de Atividades de Projeto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580594" y="5092439"/>
            <a:ext cx="1368152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r>
              <a:rPr lang="pt-BR" dirty="0" err="1"/>
              <a:t>Kanban</a:t>
            </a:r>
            <a:endParaRPr lang="pt-BR" dirty="0"/>
          </a:p>
          <a:p>
            <a:pPr algn="ctr"/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987824" y="5097958"/>
            <a:ext cx="1933757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Cronograma de Projeto</a:t>
            </a:r>
          </a:p>
          <a:p>
            <a:pPr algn="ctr"/>
            <a:r>
              <a:rPr lang="pt-BR" dirty="0"/>
              <a:t>(Gráfico de </a:t>
            </a:r>
            <a:r>
              <a:rPr lang="pt-BR" dirty="0" err="1"/>
              <a:t>Gantt</a:t>
            </a:r>
            <a:r>
              <a:rPr lang="pt-BR" dirty="0"/>
              <a:t>)</a:t>
            </a: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Arquitetura de construção de futuro</a:t>
            </a:r>
          </a:p>
        </p:txBody>
      </p:sp>
      <p:cxnSp>
        <p:nvCxnSpPr>
          <p:cNvPr id="5" name="Conector em curva 4"/>
          <p:cNvCxnSpPr>
            <a:cxnSpLocks/>
            <a:stCxn id="9" idx="3"/>
            <a:endCxn id="10" idx="1"/>
          </p:cNvCxnSpPr>
          <p:nvPr/>
        </p:nvCxnSpPr>
        <p:spPr>
          <a:xfrm flipH="1">
            <a:off x="838525" y="3615407"/>
            <a:ext cx="7765923" cy="1931442"/>
          </a:xfrm>
          <a:prstGeom prst="curvedConnector5">
            <a:avLst>
              <a:gd name="adj1" fmla="val -2944"/>
              <a:gd name="adj2" fmla="val 50000"/>
              <a:gd name="adj3" fmla="val 102944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ta: para a Direita 31">
            <a:extLst>
              <a:ext uri="{FF2B5EF4-FFF2-40B4-BE49-F238E27FC236}">
                <a16:creationId xmlns:a16="http://schemas.microsoft.com/office/drawing/2014/main" id="{DC0DFDDF-76AD-47AD-919B-AFEC0E41ABFB}"/>
              </a:ext>
            </a:extLst>
          </p:cNvPr>
          <p:cNvSpPr/>
          <p:nvPr/>
        </p:nvSpPr>
        <p:spPr>
          <a:xfrm>
            <a:off x="1420497" y="3423078"/>
            <a:ext cx="413688" cy="367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Seta: para a Direita 31">
            <a:extLst>
              <a:ext uri="{FF2B5EF4-FFF2-40B4-BE49-F238E27FC236}">
                <a16:creationId xmlns:a16="http://schemas.microsoft.com/office/drawing/2014/main" id="{DC0DFDDF-76AD-47AD-919B-AFEC0E41ABFB}"/>
              </a:ext>
            </a:extLst>
          </p:cNvPr>
          <p:cNvSpPr/>
          <p:nvPr/>
        </p:nvSpPr>
        <p:spPr>
          <a:xfrm>
            <a:off x="3510240" y="3423078"/>
            <a:ext cx="413688" cy="367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Seta: para a Direita 31">
            <a:extLst>
              <a:ext uri="{FF2B5EF4-FFF2-40B4-BE49-F238E27FC236}">
                <a16:creationId xmlns:a16="http://schemas.microsoft.com/office/drawing/2014/main" id="{DC0DFDDF-76AD-47AD-919B-AFEC0E41ABFB}"/>
              </a:ext>
            </a:extLst>
          </p:cNvPr>
          <p:cNvSpPr/>
          <p:nvPr/>
        </p:nvSpPr>
        <p:spPr>
          <a:xfrm>
            <a:off x="5220072" y="3430740"/>
            <a:ext cx="413688" cy="367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Seta: para a Direita 31">
            <a:extLst>
              <a:ext uri="{FF2B5EF4-FFF2-40B4-BE49-F238E27FC236}">
                <a16:creationId xmlns:a16="http://schemas.microsoft.com/office/drawing/2014/main" id="{DC0DFDDF-76AD-47AD-919B-AFEC0E41ABFB}"/>
              </a:ext>
            </a:extLst>
          </p:cNvPr>
          <p:cNvSpPr/>
          <p:nvPr/>
        </p:nvSpPr>
        <p:spPr>
          <a:xfrm>
            <a:off x="6966624" y="3423078"/>
            <a:ext cx="413688" cy="367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Seta: para a Direita 31">
            <a:extLst>
              <a:ext uri="{FF2B5EF4-FFF2-40B4-BE49-F238E27FC236}">
                <a16:creationId xmlns:a16="http://schemas.microsoft.com/office/drawing/2014/main" id="{DC0DFDDF-76AD-47AD-919B-AFEC0E41ABFB}"/>
              </a:ext>
            </a:extLst>
          </p:cNvPr>
          <p:cNvSpPr/>
          <p:nvPr/>
        </p:nvSpPr>
        <p:spPr>
          <a:xfrm>
            <a:off x="2502128" y="5373215"/>
            <a:ext cx="413688" cy="367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Seta: para a Direita 31">
            <a:extLst>
              <a:ext uri="{FF2B5EF4-FFF2-40B4-BE49-F238E27FC236}">
                <a16:creationId xmlns:a16="http://schemas.microsoft.com/office/drawing/2014/main" id="{DC0DFDDF-76AD-47AD-919B-AFEC0E41ABFB}"/>
              </a:ext>
            </a:extLst>
          </p:cNvPr>
          <p:cNvSpPr/>
          <p:nvPr/>
        </p:nvSpPr>
        <p:spPr>
          <a:xfrm>
            <a:off x="5022408" y="5370253"/>
            <a:ext cx="413688" cy="36770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63E097-4FCC-4CA9-89A7-63794C047AD3}"/>
              </a:ext>
            </a:extLst>
          </p:cNvPr>
          <p:cNvSpPr txBox="1"/>
          <p:nvPr/>
        </p:nvSpPr>
        <p:spPr>
          <a:xfrm>
            <a:off x="3995936" y="3140968"/>
            <a:ext cx="1152128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err="1"/>
              <a:t>Canvas</a:t>
            </a:r>
            <a:r>
              <a:rPr lang="pt-BR" dirty="0"/>
              <a:t> de Projeto</a:t>
            </a:r>
          </a:p>
          <a:p>
            <a:pPr algn="ctr"/>
            <a:r>
              <a:rPr lang="pt-BR" dirty="0"/>
              <a:t>(</a:t>
            </a:r>
            <a:r>
              <a:rPr lang="pt-BR" dirty="0" err="1"/>
              <a:t>PMBoK</a:t>
            </a:r>
            <a:r>
              <a:rPr lang="pt-BR" dirty="0"/>
              <a:t>)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40634661-4C3A-4028-8322-1417E4E24DBE}"/>
              </a:ext>
            </a:extLst>
          </p:cNvPr>
          <p:cNvSpPr txBox="1"/>
          <p:nvPr/>
        </p:nvSpPr>
        <p:spPr>
          <a:xfrm>
            <a:off x="3469973" y="1333474"/>
            <a:ext cx="2473444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Metodologia GEOR de Planejamento Estratégico</a:t>
            </a:r>
          </a:p>
        </p:txBody>
      </p:sp>
    </p:spTree>
    <p:extLst>
      <p:ext uri="{BB962C8B-B14F-4D97-AF65-F5344CB8AC3E}">
        <p14:creationId xmlns:p14="http://schemas.microsoft.com/office/powerpoint/2010/main" val="1385515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93675" y="1556792"/>
            <a:ext cx="8756649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625" b="1" dirty="0"/>
              <a:t>Por que existem empresas?</a:t>
            </a:r>
          </a:p>
        </p:txBody>
      </p:sp>
    </p:spTree>
    <p:extLst>
      <p:ext uri="{BB962C8B-B14F-4D97-AF65-F5344CB8AC3E}">
        <p14:creationId xmlns:p14="http://schemas.microsoft.com/office/powerpoint/2010/main" val="1995532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196752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8800" dirty="0"/>
              <a:t>Produtos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8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8800" dirty="0"/>
              <a:t>Serviços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Por que existem empresas?</a:t>
            </a:r>
          </a:p>
        </p:txBody>
      </p:sp>
    </p:spTree>
    <p:extLst>
      <p:ext uri="{BB962C8B-B14F-4D97-AF65-F5344CB8AC3E}">
        <p14:creationId xmlns:p14="http://schemas.microsoft.com/office/powerpoint/2010/main" val="2458906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15616" y="1628800"/>
            <a:ext cx="7054850" cy="2746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625" b="1" dirty="0"/>
              <a:t>De onde vem os projetos?</a:t>
            </a:r>
          </a:p>
        </p:txBody>
      </p:sp>
    </p:spTree>
    <p:extLst>
      <p:ext uri="{BB962C8B-B14F-4D97-AF65-F5344CB8AC3E}">
        <p14:creationId xmlns:p14="http://schemas.microsoft.com/office/powerpoint/2010/main" val="3189033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611560" y="1196752"/>
            <a:ext cx="79928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8800" dirty="0"/>
              <a:t>Demanda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8800" dirty="0"/>
              <a:t>Necessidade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8800" dirty="0"/>
              <a:t>Oportunidade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De onde vem os projetos?</a:t>
            </a:r>
          </a:p>
        </p:txBody>
      </p:sp>
    </p:spTree>
    <p:extLst>
      <p:ext uri="{BB962C8B-B14F-4D97-AF65-F5344CB8AC3E}">
        <p14:creationId xmlns:p14="http://schemas.microsoft.com/office/powerpoint/2010/main" val="3249914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>
            <a:extLst>
              <a:ext uri="{FF2B5EF4-FFF2-40B4-BE49-F238E27FC236}">
                <a16:creationId xmlns:a16="http://schemas.microsoft.com/office/drawing/2014/main" id="{B9AE8453-DAE0-4D4B-9425-F248C09F95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1662" y="1981201"/>
            <a:ext cx="5900738" cy="53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>
                <a:srgbClr val="FF3300"/>
              </a:buClr>
              <a:buFont typeface="Arial Narrow" panose="020B0606020202030204" pitchFamily="34" charset="0"/>
              <a:buNone/>
            </a:pPr>
            <a:r>
              <a:rPr lang="pt-BR" altLang="pt-BR" sz="1500" dirty="0">
                <a:ea typeface="Arial Unicode MS" pitchFamily="34" charset="-128"/>
              </a:rPr>
              <a:t>O planejamento pode ser classificado segundo sua amplitude no tempo e/ou na estrutura da organização: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92E822A6-9594-4AF5-9803-ACAC1A7E9E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006" y="3105150"/>
            <a:ext cx="2052638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FF3300"/>
              </a:buClr>
              <a:buNone/>
            </a:pPr>
            <a:r>
              <a:rPr lang="pt-BR" altLang="pt-BR" sz="1800" dirty="0">
                <a:solidFill>
                  <a:srgbClr val="FF3300"/>
                </a:solidFill>
                <a:latin typeface="Arial Narrow" panose="020B0606020202030204" pitchFamily="34" charset="0"/>
                <a:ea typeface="Arial Unicode MS" pitchFamily="34" charset="-128"/>
              </a:rPr>
              <a:t>ESTRATÉGICO</a:t>
            </a:r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142599DD-6AE3-4419-BA51-17046875D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8047" y="3807619"/>
            <a:ext cx="2538413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663300"/>
              </a:buClr>
              <a:buFont typeface="Arial Narrow" panose="020B0606020202030204" pitchFamily="34" charset="0"/>
              <a:buNone/>
            </a:pPr>
            <a:r>
              <a:rPr lang="pt-BR" altLang="pt-BR" sz="1800" dirty="0">
                <a:solidFill>
                  <a:srgbClr val="663300"/>
                </a:solidFill>
                <a:latin typeface="Arial Narrow" panose="020B0606020202030204" pitchFamily="34" charset="0"/>
                <a:ea typeface="Arial Unicode MS" pitchFamily="34" charset="-128"/>
              </a:rPr>
              <a:t>GERENCIAL ou SETORIAL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2CC5052-325D-46A8-BDAE-13E4F74CA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054" y="4670823"/>
            <a:ext cx="1885950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3399FF"/>
              </a:buClr>
              <a:buFont typeface="Arial Narrow" panose="020B0606020202030204" pitchFamily="34" charset="0"/>
              <a:buNone/>
            </a:pPr>
            <a:r>
              <a:rPr lang="pt-BR" altLang="pt-BR" sz="1800" dirty="0">
                <a:solidFill>
                  <a:srgbClr val="3399FF"/>
                </a:solidFill>
                <a:latin typeface="Arial Narrow" panose="020B0606020202030204" pitchFamily="34" charset="0"/>
                <a:ea typeface="Arial Unicode MS" pitchFamily="34" charset="-128"/>
              </a:rPr>
              <a:t>OPERACIONAL</a:t>
            </a:r>
          </a:p>
        </p:txBody>
      </p:sp>
      <p:sp>
        <p:nvSpPr>
          <p:cNvPr id="9222" name="Line 6">
            <a:extLst>
              <a:ext uri="{FF2B5EF4-FFF2-40B4-BE49-F238E27FC236}">
                <a16:creationId xmlns:a16="http://schemas.microsoft.com/office/drawing/2014/main" id="{91FFDFF9-3FCA-4BCB-B185-AD6D0EBB239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87155" y="2970611"/>
            <a:ext cx="1190" cy="2574131"/>
          </a:xfrm>
          <a:prstGeom prst="line">
            <a:avLst/>
          </a:prstGeom>
          <a:noFill/>
          <a:ln w="5724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 sz="1350" dirty="0"/>
          </a:p>
        </p:txBody>
      </p:sp>
      <p:sp>
        <p:nvSpPr>
          <p:cNvPr id="9223" name="Text Box 7">
            <a:extLst>
              <a:ext uri="{FF2B5EF4-FFF2-40B4-BE49-F238E27FC236}">
                <a16:creationId xmlns:a16="http://schemas.microsoft.com/office/drawing/2014/main" id="{30D05824-F9AA-45C7-A352-23AF6C1E2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154" y="3200400"/>
            <a:ext cx="742950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FF0000"/>
              </a:buClr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itchFamily="34" charset="-128"/>
              </a:rPr>
              <a:t>longo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08CA7F11-F341-45F1-8B7B-96B89BF36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629" y="4114800"/>
            <a:ext cx="742950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FF0000"/>
              </a:buClr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itchFamily="34" charset="-128"/>
              </a:rPr>
              <a:t>médio</a:t>
            </a:r>
          </a:p>
        </p:txBody>
      </p:sp>
      <p:sp>
        <p:nvSpPr>
          <p:cNvPr id="9225" name="Text Box 9">
            <a:extLst>
              <a:ext uri="{FF2B5EF4-FFF2-40B4-BE49-F238E27FC236}">
                <a16:creationId xmlns:a16="http://schemas.microsoft.com/office/drawing/2014/main" id="{C280C9FE-EA39-4521-879F-4CF21C569F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629" y="4914900"/>
            <a:ext cx="742950" cy="347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67500" tIns="35100" rIns="67500" bIns="351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1125"/>
              </a:spcBef>
              <a:buClr>
                <a:srgbClr val="FF0000"/>
              </a:buClr>
              <a:buNone/>
            </a:pPr>
            <a:r>
              <a:rPr lang="pt-BR" altLang="pt-BR" sz="1800" dirty="0">
                <a:solidFill>
                  <a:srgbClr val="FF0000"/>
                </a:solidFill>
                <a:latin typeface="Arial Narrow" panose="020B0606020202030204" pitchFamily="34" charset="0"/>
                <a:ea typeface="Arial Unicode MS" pitchFamily="34" charset="-128"/>
              </a:rPr>
              <a:t>curto</a:t>
            </a:r>
          </a:p>
        </p:txBody>
      </p:sp>
      <p:sp>
        <p:nvSpPr>
          <p:cNvPr id="9227" name="AutoShape 11">
            <a:extLst>
              <a:ext uri="{FF2B5EF4-FFF2-40B4-BE49-F238E27FC236}">
                <a16:creationId xmlns:a16="http://schemas.microsoft.com/office/drawing/2014/main" id="{61B3D8BB-814C-4FBF-AA18-EC45AAE759F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2628901" y="4455319"/>
            <a:ext cx="3294460" cy="1243013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3399FF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99FF"/>
            </a:extrusionClr>
            <a:contourClr>
              <a:srgbClr val="3399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pt-BR" sz="1350" dirty="0"/>
          </a:p>
        </p:txBody>
      </p:sp>
      <p:sp>
        <p:nvSpPr>
          <p:cNvPr id="9228" name="AutoShape 12">
            <a:extLst>
              <a:ext uri="{FF2B5EF4-FFF2-40B4-BE49-F238E27FC236}">
                <a16:creationId xmlns:a16="http://schemas.microsoft.com/office/drawing/2014/main" id="{04738663-8EC1-408D-9B48-48AA531ABC56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438525" y="3775472"/>
            <a:ext cx="1709738" cy="681038"/>
          </a:xfrm>
          <a:custGeom>
            <a:avLst/>
            <a:gdLst>
              <a:gd name="T0" fmla="*/ 2147483646 w 21600"/>
              <a:gd name="T1" fmla="*/ 802401620 h 21600"/>
              <a:gd name="T2" fmla="*/ 2147483646 w 21600"/>
              <a:gd name="T3" fmla="*/ 1604803197 h 21600"/>
              <a:gd name="T4" fmla="*/ 2147483646 w 21600"/>
              <a:gd name="T5" fmla="*/ 802401620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996633"/>
          </a:solidFill>
          <a:ln w="9525">
            <a:round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6633"/>
            </a:extrusionClr>
            <a:contourClr>
              <a:srgbClr val="996633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>
            <a:flatTx/>
          </a:bodyPr>
          <a:lstStyle/>
          <a:p>
            <a:endParaRPr lang="pt-BR" sz="1350" dirty="0"/>
          </a:p>
        </p:txBody>
      </p:sp>
      <p:sp>
        <p:nvSpPr>
          <p:cNvPr id="9229" name="AutoShape 13">
            <a:extLst>
              <a:ext uri="{FF2B5EF4-FFF2-40B4-BE49-F238E27FC236}">
                <a16:creationId xmlns:a16="http://schemas.microsoft.com/office/drawing/2014/main" id="{8629DC50-CDBB-4143-886F-8158E29CF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9532" y="2996803"/>
            <a:ext cx="864394" cy="756047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421414"/>
              </a:gs>
              <a:gs pos="100000">
                <a:srgbClr val="FF505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5050"/>
            </a:extrusionClr>
            <a:contourClr>
              <a:srgbClr val="421414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500" dirty="0"/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B5DB4306-BC10-4DF2-876A-950DD89DD872}"/>
              </a:ext>
            </a:extLst>
          </p:cNvPr>
          <p:cNvSpPr txBox="1">
            <a:spLocks noChangeArrowheads="1"/>
          </p:cNvSpPr>
          <p:nvPr/>
        </p:nvSpPr>
        <p:spPr>
          <a:xfrm>
            <a:off x="402996" y="151984"/>
            <a:ext cx="8229600" cy="857250"/>
          </a:xfrm>
          <a:prstGeom prst="rect">
            <a:avLst/>
          </a:prstGeom>
          <a:solidFill>
            <a:srgbClr val="0070C0"/>
          </a:solidFill>
        </p:spPr>
        <p:txBody>
          <a:bodyPr vert="horz" lIns="68580" tIns="34290" rIns="68580" bIns="3429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altLang="pt-BR" sz="3300" dirty="0"/>
              <a:t>Níveis de Planejamento Estratégico</a:t>
            </a:r>
          </a:p>
        </p:txBody>
      </p:sp>
    </p:spTree>
    <p:extLst>
      <p:ext uri="{BB962C8B-B14F-4D97-AF65-F5344CB8AC3E}">
        <p14:creationId xmlns:p14="http://schemas.microsoft.com/office/powerpoint/2010/main" val="19419324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1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1E1D5D74-30BD-4505-93A9-73009F98161F}" vid="{CDD7B4E8-B09E-45AB-85B9-A19AEF9D3BA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11382</TotalTime>
  <Words>1063</Words>
  <Application>Microsoft Office PowerPoint</Application>
  <PresentationFormat>Apresentação na tela (4:3)</PresentationFormat>
  <Paragraphs>153</Paragraphs>
  <Slides>34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40" baseType="lpstr">
      <vt:lpstr>Ancizar Sans Light</vt:lpstr>
      <vt:lpstr>Arial</vt:lpstr>
      <vt:lpstr>Arial Narrow</vt:lpstr>
      <vt:lpstr>Calibri</vt:lpstr>
      <vt:lpstr>Courier New</vt:lpstr>
      <vt:lpstr>Tema1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UnalMed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RLenis</dc:creator>
  <cp:lastModifiedBy>Marcelo Felipe Moreira Persegona</cp:lastModifiedBy>
  <cp:revision>667</cp:revision>
  <dcterms:created xsi:type="dcterms:W3CDTF">2013-03-20T15:35:27Z</dcterms:created>
  <dcterms:modified xsi:type="dcterms:W3CDTF">2022-04-12T17:40:33Z</dcterms:modified>
</cp:coreProperties>
</file>