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85" r:id="rId3"/>
    <p:sldId id="258" r:id="rId4"/>
    <p:sldId id="286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A4EA88A-9532-4A1A-9963-F69FE0BEFC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B661BC-061F-4A1F-8012-82C302ABE1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22DDF3-70EA-45C8-883E-1B4DF81AF7D7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7D2843F-0E26-47EC-82FA-A07CEFF88D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F473960-C046-4A4D-BBA9-3D27D7961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9DD00C-1B00-43C2-B8AF-53597A134C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602486-73CD-4DCB-8818-4C6D84D5A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4099BC-237B-4588-9D47-AB9EF6E2E9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E773ECDA-87A2-4F63-871D-6066BA2F6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EE83517E-035E-4C77-BAD1-812F82BF9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ECB99DFC-0CE2-4F73-9AB4-9A5D77E92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BE72657-8852-4950-9935-4C09DD0DC94C}" type="slidenum">
              <a:rPr lang="pt-BR" altLang="pt-BR" sz="1200"/>
              <a:pPr/>
              <a:t>11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D4076398-0949-43F5-AD04-FD40EAB9A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13421953-28A9-43F9-8160-94CE7429A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406143CE-7E23-4525-98A2-4BF2BD0D6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7E66FC0-EF25-4D65-ADC5-2ACEAA1893D1}" type="slidenum">
              <a:rPr lang="pt-BR" altLang="pt-BR" sz="1200"/>
              <a:pPr/>
              <a:t>18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E7B34338-D6EF-4364-9AB9-4A82B8757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61EA6491-33DA-437B-B33F-D11CF520F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9F80D1B3-9230-4299-A44E-FDE755B03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7AE0DED-4936-4178-8565-D18E221E9FBC}" type="slidenum">
              <a:rPr lang="pt-BR" altLang="pt-BR" sz="1200"/>
              <a:pPr/>
              <a:t>22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E13543D2-F103-4EF7-BB6E-55D908ECB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9FBC6009-9606-481A-8818-94F4E1462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id="{D42A1E1B-EB65-49E7-9DE3-3371A0049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6337449-E352-46B5-B55E-245276317D10}" type="slidenum">
              <a:rPr lang="pt-BR" altLang="pt-BR" sz="1200"/>
              <a:pPr/>
              <a:t>24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AD0989-7A27-48BD-AC61-2787BE415D5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FF1D547-BEA7-4E31-824A-A80B8F32CE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7989E6FF-00EB-4A31-98A7-16553E379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40A0EB33-6341-4343-89BD-D9B2F61A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3B7C6322-D558-4FD0-A0E5-B6823E935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8E433B16-FB54-427F-8684-0080A33C1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49944847-2F5B-4BBD-B9AA-4124850F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3C750B30-2268-418F-9DF2-E8E73376B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B3ECDDF8-4D5F-4BE1-A71C-8F36CB5A3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738FB50A-84D0-4E8D-8642-6B3CEFE2D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A785C3DC-8E50-4019-A9D2-E5FD3846A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0A2CD7D2-FCB4-49D9-912C-EBABE3D3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B038058B-0153-48A7-8E29-9A704519D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46BB79AE-75C8-4AD0-836E-7FC886AFF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8ED3D1D9-F279-4E43-A7B2-3BB20F156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734680B5-0D00-4B99-B8B7-C3285998D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86490214-688B-4803-B924-C78CD14A2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5F6EE916-59C3-4397-9CF0-9F82A54FF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545468B0-F582-400E-8EF2-6BDCCB1D7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E1932157-D2A0-4D1D-A07E-078B6D0AE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E6A66B7D-D6C3-46A1-ABC4-9DB35BD02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9745E295-1131-49E0-B501-E111969CE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8A8175FA-7092-473E-92E2-764F7FACC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9903CB05-C240-417A-9A50-75BD49352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C131B0EC-93F9-4BC8-B283-AEA3579C0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0AF36417-288C-4530-A8F1-A818F8DB8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8362F7B3-BCCE-4DF3-A1AB-0D4F9CA56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9EED5609-4E7D-481A-B91D-77CECBF32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F3F6C8C1-B441-4CAC-B971-080184CCE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1A20ADE0-FF31-40F3-BB57-B374C727F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8CCED82A-FDA6-4129-9206-8CA0B1C9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D0292456-94CA-45A5-8F2A-EE3CC8FDC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9B8C7977-08F4-457F-AEB2-91476A6E8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D49BF752-5949-4BEB-AE56-A3D66A8C3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63F2D935-4FF6-4EEB-8AEA-472F7860C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DE5D26C6-F436-4897-AE26-56DB4D93E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C94A6A7B-A04C-4A29-8AB4-FCBB19D10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17EB41CF-4DF5-4769-B1B3-B0A181F2A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DE284E30-2300-4CFF-AD8F-A113C5675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1B0933DC-F818-481C-85C4-58269608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9D64CFDB-C856-415A-96E6-C3686697B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552095DE-89F6-4B2E-9C9D-F791E3D84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0D710649-4C2C-4F2D-A54D-3D3064E66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3326C450-51F6-4C83-B7BF-49189E023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247F245A-59C6-4BED-9080-537EED00A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5681497C-E425-4A81-BF8A-20311E393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B21526F2-A880-4580-BF1C-B3528DDF8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1CEBF8EA-5658-438D-A1F0-130E22812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EF1B41B8-BFBD-4041-9624-EBDC5CFDB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D6B28046-6791-488F-ABE6-ADC82F90C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E1719E81-4061-4BF7-9CA9-8EA5C6876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6FE8283C-8901-45AC-8706-34FC314D6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7C5ECEB4-EF0E-41D8-8FDC-FB9918D71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4845F73E-53CA-4892-ACBC-658351C07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83A20850-64F5-495A-B7C6-004839942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4338DC25-78E3-44E7-A973-60883807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E2BD9D7E-5B44-4A46-8E73-9E2148C26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38027180-3F0F-488E-91AC-91F8CBFD5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E1AB7852-9721-4EE3-8F96-2C5DFB9F9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8C3C0913-6B28-408C-928B-315E56C9E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9186398F-06F4-4011-81C4-6CA2B5963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DDD5DED7-EEBE-4571-A844-1792A785D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pt-BR"/>
              </a:p>
            </p:txBody>
          </p:sp>
        </p:grpSp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8ED17745-1176-48DD-AEA9-5A9458612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D0AF51F6-7642-4D83-BFBC-892BD3E427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8" name="Rectangle 66">
            <a:extLst>
              <a:ext uri="{FF2B5EF4-FFF2-40B4-BE49-F238E27FC236}">
                <a16:creationId xmlns:a16="http://schemas.microsoft.com/office/drawing/2014/main" id="{452CECCD-7356-48BE-9078-1410F2FC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pt-BR" altLang="pt-BR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842B3224-F13B-46EC-A5F5-D33893229CC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60F86313-093E-4EC5-BC85-C59017843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B7C708E7-82A0-4791-9ADC-B0FB1C88A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7D0CE6-2BF6-49CF-9C20-6AE7366FA3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375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8FF87413-5068-43DF-8C9F-06EE21B16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E4D28714-6FAA-4515-B028-8C3F9245B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A0E32C5-7079-48F8-A054-EA4756F0B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999F-D809-4296-A822-650E54A729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6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C8D9E868-7D7D-40C8-BD30-C67EA436F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5FEAC1F1-CD54-4D58-88E8-2A015886A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80547F1-40F9-4CAE-AC1B-4B74353CB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550A5-B3CF-436B-8591-0DFE72A4D8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1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2C72FD55-FB6F-44A8-A11A-BFBA4531A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8D8B28AC-892D-49DC-AB17-8F11E7A44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5671C3E0-4FD3-491F-8260-D27416337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C326-E1A7-44D1-9B8C-B2774FD6B6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06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657B1B46-C527-4D70-936D-2D07A451A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4A2437EB-F37C-4DD5-AA72-64BD4AF1D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256625F6-746C-443F-BC5C-A7C510578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761E-5538-4C38-8DCB-4E56F1C519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748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48C66747-8656-42B7-9106-7972B6C47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65CAFC47-32A6-40BB-8896-7284D515B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EB48EF09-F980-49CF-BC81-5A4406E3D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665D-1703-4439-BC2A-0FF3E65573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126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E75BF76E-51CC-45AF-874E-4C3E0DB9D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559B4FF5-392B-4A4F-8A63-028EFB96A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C6AF5D10-0342-4E99-936F-5C26D4D27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344C-1C54-482F-B88F-A415F89604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19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BBBA85E1-DAA7-46B5-9CDB-63F7F42B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F52491B-2D5A-4CD4-AFD8-0A6511C65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D1FB0DF-D566-4E1D-AF03-9AC359D91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718B-73B5-4544-A7AF-8D1F96B476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6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B6A0F58D-021F-4903-B277-4249F4948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C28DFB9C-8418-4504-8C7A-4A28A298E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0D6C12C-928E-4BE4-B593-D68187AC5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8168-C1A0-4F0E-A683-8984450B90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9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FAF96DA3-C8B7-4D2E-9813-B2981D112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58563B00-11CE-40F6-B41A-2DF1F82BA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8C1D8BA9-2DCD-4713-A662-01C32A53D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2F560-9B55-42D8-BB42-1E55F66127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948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277FF4AD-FE41-4760-B4A7-193E63336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F1CF9799-CA48-49DA-82DE-E32566B36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C6BA555-CDC7-49A1-AD9F-72F40863C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198C-7975-4DE8-904A-31B5FDE60C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33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27B7F8E-2312-424F-A047-D08F4BF676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F0A20C60-4655-43B9-A9D1-2581D835DB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A83A63A8-0826-48D1-BEAA-FF9009E61A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6BACFD34-8EB3-4FE3-A21D-924B066FCB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6EB47211-97E9-42A9-9BA9-66AAEC6568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C7ED9D14-1222-4EB4-849D-79EDBA7BBAE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08BECB05-9D6C-4B1B-9840-91A474325B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Rectangle 9">
              <a:extLst>
                <a:ext uri="{FF2B5EF4-FFF2-40B4-BE49-F238E27FC236}">
                  <a16:creationId xmlns:a16="http://schemas.microsoft.com/office/drawing/2014/main" id="{4C906678-AAE0-4855-8A05-EB3A681B9C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9" name="Rectangle 10">
              <a:extLst>
                <a:ext uri="{FF2B5EF4-FFF2-40B4-BE49-F238E27FC236}">
                  <a16:creationId xmlns:a16="http://schemas.microsoft.com/office/drawing/2014/main" id="{78CC0D11-B642-43DF-83D9-9250C35B5E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241D18B3-0101-4329-BFA1-9ADCAE264A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A57A2A45-4B0C-449B-8604-5EBBEF88667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C9DE240D-9A02-46EC-A18C-740D95770E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869DE9ED-3860-47F1-A0B2-2707697CEC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4" name="Rectangle 15">
              <a:extLst>
                <a:ext uri="{FF2B5EF4-FFF2-40B4-BE49-F238E27FC236}">
                  <a16:creationId xmlns:a16="http://schemas.microsoft.com/office/drawing/2014/main" id="{D3A12894-9225-49E6-BED7-0D0E192470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BF391DE8-AEC7-4D0B-963A-CCE9CABE49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6" name="Rectangle 17">
              <a:extLst>
                <a:ext uri="{FF2B5EF4-FFF2-40B4-BE49-F238E27FC236}">
                  <a16:creationId xmlns:a16="http://schemas.microsoft.com/office/drawing/2014/main" id="{EBDB17C3-8C13-44DA-85E9-3548D3C85E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66212E4E-AA7D-4181-9600-B8E2CC8176D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8" name="Rectangle 19">
              <a:extLst>
                <a:ext uri="{FF2B5EF4-FFF2-40B4-BE49-F238E27FC236}">
                  <a16:creationId xmlns:a16="http://schemas.microsoft.com/office/drawing/2014/main" id="{AE432123-D286-4F51-9E0D-9022358A44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D060D25F-A4D4-4F9B-BEC5-270997FF105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2CDF4A88-0D2F-475F-B295-AA4E1EA976C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1" name="Rectangle 22">
              <a:extLst>
                <a:ext uri="{FF2B5EF4-FFF2-40B4-BE49-F238E27FC236}">
                  <a16:creationId xmlns:a16="http://schemas.microsoft.com/office/drawing/2014/main" id="{1EFA4054-8E28-4E26-A159-C3C43FDB53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2" name="Rectangle 23">
              <a:extLst>
                <a:ext uri="{FF2B5EF4-FFF2-40B4-BE49-F238E27FC236}">
                  <a16:creationId xmlns:a16="http://schemas.microsoft.com/office/drawing/2014/main" id="{9EE62C82-4EFD-49D8-9944-4538B8F33E2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3" name="Rectangle 24">
              <a:extLst>
                <a:ext uri="{FF2B5EF4-FFF2-40B4-BE49-F238E27FC236}">
                  <a16:creationId xmlns:a16="http://schemas.microsoft.com/office/drawing/2014/main" id="{ABEF4ED1-3B1D-47A3-BB32-8B690FE611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4" name="Rectangle 25">
              <a:extLst>
                <a:ext uri="{FF2B5EF4-FFF2-40B4-BE49-F238E27FC236}">
                  <a16:creationId xmlns:a16="http://schemas.microsoft.com/office/drawing/2014/main" id="{B5DD116F-6E5F-488D-BF20-59C1137E1B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5" name="Rectangle 26">
              <a:extLst>
                <a:ext uri="{FF2B5EF4-FFF2-40B4-BE49-F238E27FC236}">
                  <a16:creationId xmlns:a16="http://schemas.microsoft.com/office/drawing/2014/main" id="{5289B96B-6375-4B45-AEC0-A88A4357DD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6" name="Rectangle 27">
              <a:extLst>
                <a:ext uri="{FF2B5EF4-FFF2-40B4-BE49-F238E27FC236}">
                  <a16:creationId xmlns:a16="http://schemas.microsoft.com/office/drawing/2014/main" id="{02F0C81D-DC6E-426B-9606-13147EB64E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7" name="Rectangle 28">
              <a:extLst>
                <a:ext uri="{FF2B5EF4-FFF2-40B4-BE49-F238E27FC236}">
                  <a16:creationId xmlns:a16="http://schemas.microsoft.com/office/drawing/2014/main" id="{D310C54E-3CD0-4189-8E52-826AAB00DD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8" name="Rectangle 29">
              <a:extLst>
                <a:ext uri="{FF2B5EF4-FFF2-40B4-BE49-F238E27FC236}">
                  <a16:creationId xmlns:a16="http://schemas.microsoft.com/office/drawing/2014/main" id="{E32DA2A9-41ED-4F00-9125-17C7AADD60D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9" name="Rectangle 30">
              <a:extLst>
                <a:ext uri="{FF2B5EF4-FFF2-40B4-BE49-F238E27FC236}">
                  <a16:creationId xmlns:a16="http://schemas.microsoft.com/office/drawing/2014/main" id="{B82999AC-D49A-4E07-AAA5-13ED5EE5C7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0" name="Rectangle 31">
              <a:extLst>
                <a:ext uri="{FF2B5EF4-FFF2-40B4-BE49-F238E27FC236}">
                  <a16:creationId xmlns:a16="http://schemas.microsoft.com/office/drawing/2014/main" id="{E6CFCC8F-F8C8-4A68-89E3-C6333E1C18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1" name="Rectangle 32">
              <a:extLst>
                <a:ext uri="{FF2B5EF4-FFF2-40B4-BE49-F238E27FC236}">
                  <a16:creationId xmlns:a16="http://schemas.microsoft.com/office/drawing/2014/main" id="{AE3C3C48-5099-41DE-9CC8-010C92168E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2" name="Rectangle 33">
              <a:extLst>
                <a:ext uri="{FF2B5EF4-FFF2-40B4-BE49-F238E27FC236}">
                  <a16:creationId xmlns:a16="http://schemas.microsoft.com/office/drawing/2014/main" id="{59C3656E-7112-482E-8EC9-2615F0B601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3" name="Rectangle 34">
              <a:extLst>
                <a:ext uri="{FF2B5EF4-FFF2-40B4-BE49-F238E27FC236}">
                  <a16:creationId xmlns:a16="http://schemas.microsoft.com/office/drawing/2014/main" id="{3E8FC611-CC5C-41E4-9DBF-5EC6CA5BC6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4" name="Rectangle 35">
              <a:extLst>
                <a:ext uri="{FF2B5EF4-FFF2-40B4-BE49-F238E27FC236}">
                  <a16:creationId xmlns:a16="http://schemas.microsoft.com/office/drawing/2014/main" id="{BECDB2E0-6A1D-44A5-9997-0D07900987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5" name="Rectangle 36">
              <a:extLst>
                <a:ext uri="{FF2B5EF4-FFF2-40B4-BE49-F238E27FC236}">
                  <a16:creationId xmlns:a16="http://schemas.microsoft.com/office/drawing/2014/main" id="{B731768B-4C53-4B5C-BC18-C659C2B129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6" name="Rectangle 37">
              <a:extLst>
                <a:ext uri="{FF2B5EF4-FFF2-40B4-BE49-F238E27FC236}">
                  <a16:creationId xmlns:a16="http://schemas.microsoft.com/office/drawing/2014/main" id="{B433B49A-531D-43BA-A499-7E2A74BC2E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7" name="Rectangle 38">
              <a:extLst>
                <a:ext uri="{FF2B5EF4-FFF2-40B4-BE49-F238E27FC236}">
                  <a16:creationId xmlns:a16="http://schemas.microsoft.com/office/drawing/2014/main" id="{41D67BEB-F5D9-47D5-B416-45B9E61C2A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8" name="Rectangle 39">
              <a:extLst>
                <a:ext uri="{FF2B5EF4-FFF2-40B4-BE49-F238E27FC236}">
                  <a16:creationId xmlns:a16="http://schemas.microsoft.com/office/drawing/2014/main" id="{F985FD32-0271-43F9-81F0-4542FCFE112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9" name="Rectangle 40">
              <a:extLst>
                <a:ext uri="{FF2B5EF4-FFF2-40B4-BE49-F238E27FC236}">
                  <a16:creationId xmlns:a16="http://schemas.microsoft.com/office/drawing/2014/main" id="{2B2625D4-1376-4F9E-8350-A3917BEE45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0" name="Rectangle 41">
              <a:extLst>
                <a:ext uri="{FF2B5EF4-FFF2-40B4-BE49-F238E27FC236}">
                  <a16:creationId xmlns:a16="http://schemas.microsoft.com/office/drawing/2014/main" id="{BEF08EE7-CE03-4BA0-A29F-BDB9C11F9C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1" name="Rectangle 42">
              <a:extLst>
                <a:ext uri="{FF2B5EF4-FFF2-40B4-BE49-F238E27FC236}">
                  <a16:creationId xmlns:a16="http://schemas.microsoft.com/office/drawing/2014/main" id="{360AF944-AFAB-4DEC-8A26-D74DD4D55C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2" name="Rectangle 43">
              <a:extLst>
                <a:ext uri="{FF2B5EF4-FFF2-40B4-BE49-F238E27FC236}">
                  <a16:creationId xmlns:a16="http://schemas.microsoft.com/office/drawing/2014/main" id="{CF673CAF-CE5E-4E18-8B3A-94D76501CA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3" name="Rectangle 44">
              <a:extLst>
                <a:ext uri="{FF2B5EF4-FFF2-40B4-BE49-F238E27FC236}">
                  <a16:creationId xmlns:a16="http://schemas.microsoft.com/office/drawing/2014/main" id="{14C19F2E-3F95-4670-A070-E4FF5B09E0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4" name="Rectangle 45">
              <a:extLst>
                <a:ext uri="{FF2B5EF4-FFF2-40B4-BE49-F238E27FC236}">
                  <a16:creationId xmlns:a16="http://schemas.microsoft.com/office/drawing/2014/main" id="{ADC8A568-C184-4D43-8BA3-F53C607C52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5" name="Rectangle 46">
              <a:extLst>
                <a:ext uri="{FF2B5EF4-FFF2-40B4-BE49-F238E27FC236}">
                  <a16:creationId xmlns:a16="http://schemas.microsoft.com/office/drawing/2014/main" id="{EBBF10F8-966C-41AD-9D31-3F8B675C03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6" name="Rectangle 47">
              <a:extLst>
                <a:ext uri="{FF2B5EF4-FFF2-40B4-BE49-F238E27FC236}">
                  <a16:creationId xmlns:a16="http://schemas.microsoft.com/office/drawing/2014/main" id="{A7F74F91-6051-44C6-B723-15824E06B3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7" name="Rectangle 48">
              <a:extLst>
                <a:ext uri="{FF2B5EF4-FFF2-40B4-BE49-F238E27FC236}">
                  <a16:creationId xmlns:a16="http://schemas.microsoft.com/office/drawing/2014/main" id="{4528E44F-38B0-433F-A9CC-68E387BD7FB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8" name="Rectangle 49">
              <a:extLst>
                <a:ext uri="{FF2B5EF4-FFF2-40B4-BE49-F238E27FC236}">
                  <a16:creationId xmlns:a16="http://schemas.microsoft.com/office/drawing/2014/main" id="{995F0501-65F4-4506-91A1-3D8C036A62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9" name="Rectangle 50">
              <a:extLst>
                <a:ext uri="{FF2B5EF4-FFF2-40B4-BE49-F238E27FC236}">
                  <a16:creationId xmlns:a16="http://schemas.microsoft.com/office/drawing/2014/main" id="{869D92FA-F6DF-45D2-AB99-287337E1A77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0" name="Rectangle 51">
              <a:extLst>
                <a:ext uri="{FF2B5EF4-FFF2-40B4-BE49-F238E27FC236}">
                  <a16:creationId xmlns:a16="http://schemas.microsoft.com/office/drawing/2014/main" id="{17BFE49E-09B3-45AB-916A-3D3304276E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1" name="Rectangle 52">
              <a:extLst>
                <a:ext uri="{FF2B5EF4-FFF2-40B4-BE49-F238E27FC236}">
                  <a16:creationId xmlns:a16="http://schemas.microsoft.com/office/drawing/2014/main" id="{1A0287ED-4142-41FC-BA6B-41901B9191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2" name="Rectangle 53">
              <a:extLst>
                <a:ext uri="{FF2B5EF4-FFF2-40B4-BE49-F238E27FC236}">
                  <a16:creationId xmlns:a16="http://schemas.microsoft.com/office/drawing/2014/main" id="{A9D6A757-D158-42B3-8B7A-BA53BC4133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3" name="Rectangle 54">
              <a:extLst>
                <a:ext uri="{FF2B5EF4-FFF2-40B4-BE49-F238E27FC236}">
                  <a16:creationId xmlns:a16="http://schemas.microsoft.com/office/drawing/2014/main" id="{3A11DCFD-0D14-4A99-86F6-48C8B55D5C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4" name="Rectangle 55">
              <a:extLst>
                <a:ext uri="{FF2B5EF4-FFF2-40B4-BE49-F238E27FC236}">
                  <a16:creationId xmlns:a16="http://schemas.microsoft.com/office/drawing/2014/main" id="{4A8F9496-E593-453D-BEF1-23504457AA7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5" name="Rectangle 56">
              <a:extLst>
                <a:ext uri="{FF2B5EF4-FFF2-40B4-BE49-F238E27FC236}">
                  <a16:creationId xmlns:a16="http://schemas.microsoft.com/office/drawing/2014/main" id="{B548DAAF-1D28-49C1-B1C2-140349747EB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6" name="Rectangle 57">
              <a:extLst>
                <a:ext uri="{FF2B5EF4-FFF2-40B4-BE49-F238E27FC236}">
                  <a16:creationId xmlns:a16="http://schemas.microsoft.com/office/drawing/2014/main" id="{40ED4DC7-FD96-4865-B24E-59787C6A24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7" name="Rectangle 58">
              <a:extLst>
                <a:ext uri="{FF2B5EF4-FFF2-40B4-BE49-F238E27FC236}">
                  <a16:creationId xmlns:a16="http://schemas.microsoft.com/office/drawing/2014/main" id="{4F544910-3C9B-46F8-B06E-C03D230717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8" name="Rectangle 59">
              <a:extLst>
                <a:ext uri="{FF2B5EF4-FFF2-40B4-BE49-F238E27FC236}">
                  <a16:creationId xmlns:a16="http://schemas.microsoft.com/office/drawing/2014/main" id="{9FDD8AC8-2692-4AD9-A4F1-912C877212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9" name="Rectangle 60">
              <a:extLst>
                <a:ext uri="{FF2B5EF4-FFF2-40B4-BE49-F238E27FC236}">
                  <a16:creationId xmlns:a16="http://schemas.microsoft.com/office/drawing/2014/main" id="{56560FFB-0ABC-4126-89FF-D8941C48E4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0" name="Rectangle 61">
              <a:extLst>
                <a:ext uri="{FF2B5EF4-FFF2-40B4-BE49-F238E27FC236}">
                  <a16:creationId xmlns:a16="http://schemas.microsoft.com/office/drawing/2014/main" id="{40E2F991-C5FF-47DA-85A9-2B5A642718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1" name="Rectangle 62">
              <a:extLst>
                <a:ext uri="{FF2B5EF4-FFF2-40B4-BE49-F238E27FC236}">
                  <a16:creationId xmlns:a16="http://schemas.microsoft.com/office/drawing/2014/main" id="{F5E9DD39-4555-4E9D-9D1C-080DDEAC06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2" name="Rectangle 63">
              <a:extLst>
                <a:ext uri="{FF2B5EF4-FFF2-40B4-BE49-F238E27FC236}">
                  <a16:creationId xmlns:a16="http://schemas.microsoft.com/office/drawing/2014/main" id="{E108023B-0CE6-43D8-8A71-C1F3E62C3F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3" name="Rectangle 64">
              <a:extLst>
                <a:ext uri="{FF2B5EF4-FFF2-40B4-BE49-F238E27FC236}">
                  <a16:creationId xmlns:a16="http://schemas.microsoft.com/office/drawing/2014/main" id="{468F91A2-7781-4F03-B188-D042F54E4932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14F43BEC-BC0B-4D00-B822-2C1508EA0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9C3C19D7-017A-4070-9CAB-C0F0DC076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63" name="Rectangle 67">
            <a:extLst>
              <a:ext uri="{FF2B5EF4-FFF2-40B4-BE49-F238E27FC236}">
                <a16:creationId xmlns:a16="http://schemas.microsoft.com/office/drawing/2014/main" id="{D39FC528-71DB-4615-9D3E-D54F33BAC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75860941-3EBD-43A6-B387-547893367C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1D9B5C67-C994-4C9F-9671-AFF60BBB1A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0F6C81E-E238-430C-B90F-15997BF62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FfEKy1w1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8ABC483-54AD-4067-A336-3B6B344350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7772400" cy="457200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F2C9E52-5C33-468A-9F02-24EBC106CA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400800" cy="3976687"/>
          </a:xfrm>
        </p:spPr>
        <p:txBody>
          <a:bodyPr/>
          <a:lstStyle/>
          <a:p>
            <a:pPr algn="ctr" eaLnBrk="1" hangingPunct="1"/>
            <a:r>
              <a:rPr lang="pt-BR" altLang="pt-BR" b="1" u="sng">
                <a:solidFill>
                  <a:schemeClr val="fol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ÉTICA PROFISSIONAL</a:t>
            </a:r>
            <a:endParaRPr lang="pt-BR" altLang="pt-BR">
              <a:latin typeface="Arial" panose="020B0604020202020204" pitchFamily="34" charset="0"/>
            </a:endParaRPr>
          </a:p>
        </p:txBody>
      </p:sp>
      <p:pic>
        <p:nvPicPr>
          <p:cNvPr id="4100" name="Imagem 4">
            <a:extLst>
              <a:ext uri="{FF2B5EF4-FFF2-40B4-BE49-F238E27FC236}">
                <a16:creationId xmlns:a16="http://schemas.microsoft.com/office/drawing/2014/main" id="{CC7F6E17-8DF0-449E-BE94-5557AD8E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13100"/>
            <a:ext cx="4572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4ADA3C0E-7267-4DE2-A0B6-6448572FE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00138"/>
            <a:ext cx="8162925" cy="523875"/>
          </a:xfrm>
        </p:spPr>
        <p:txBody>
          <a:bodyPr/>
          <a:lstStyle/>
          <a:p>
            <a:pPr eaLnBrk="1" hangingPunct="1"/>
            <a:r>
              <a:rPr lang="pt-BR" altLang="pt-BR" sz="2800"/>
              <a:t>CONSELHO FEDERAL DE ENFERMAGEM</a:t>
            </a: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025C220C-E64B-4212-BEF9-22ACFAD7F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A cortesia, a boa vontade, o cuidado e o tempo dedicados caracterizam o esforço pela disciplina. </a:t>
            </a:r>
          </a:p>
        </p:txBody>
      </p:sp>
      <p:pic>
        <p:nvPicPr>
          <p:cNvPr id="13316" name="Imagem 4">
            <a:extLst>
              <a:ext uri="{FF2B5EF4-FFF2-40B4-BE49-F238E27FC236}">
                <a16:creationId xmlns:a16="http://schemas.microsoft.com/office/drawing/2014/main" id="{A0A63D08-D297-48B7-AEAC-2ED399B91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671763"/>
            <a:ext cx="34480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6">
            <a:extLst>
              <a:ext uri="{FF2B5EF4-FFF2-40B4-BE49-F238E27FC236}">
                <a16:creationId xmlns:a16="http://schemas.microsoft.com/office/drawing/2014/main" id="{677C8FBE-F2A6-407D-9904-C0CBAF70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997200"/>
            <a:ext cx="48529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DE5A8DB7-3B4E-41E7-BBA5-901FABB4A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62050"/>
            <a:ext cx="8162925" cy="461963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14339" name="Espaço Reservado para Conteúdo 2">
            <a:extLst>
              <a:ext uri="{FF2B5EF4-FFF2-40B4-BE49-F238E27FC236}">
                <a16:creationId xmlns:a16="http://schemas.microsoft.com/office/drawing/2014/main" id="{6C528DE8-B9A6-4ACE-AA45-50B7A930CB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800"/>
              <a:t>Devemos prestar toda a nossa atenção às ordens legais de nossos superiores, assim evitamos a conduta negligente. Os repetidos erros, o descaso e o acúmulo de desvios tornam-se, às vezes, difíceis de corrigir e caracterizam até mesmo imprudência no desempenho da função.</a:t>
            </a:r>
          </a:p>
        </p:txBody>
      </p:sp>
      <p:pic>
        <p:nvPicPr>
          <p:cNvPr id="14340" name="Imagem 2">
            <a:extLst>
              <a:ext uri="{FF2B5EF4-FFF2-40B4-BE49-F238E27FC236}">
                <a16:creationId xmlns:a16="http://schemas.microsoft.com/office/drawing/2014/main" id="{0C21E4A9-3C8C-4E19-80E5-19A9CAF3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13325"/>
            <a:ext cx="53276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A4028DAC-28C6-4667-8258-085E1AF2A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62050"/>
            <a:ext cx="8162925" cy="461963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1CB17F60-C07C-4CA9-8FC0-55FED2099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905000"/>
            <a:ext cx="8110537" cy="461962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/>
              <a:t>O empregado público que trabalha em harmonia com a estrutura organizacional, colabora e de todos pode receber colaboração, pois sua atividade é a grande oportunidade para o seu crescimento e o engrandecimento da organização a qual pertence.</a:t>
            </a:r>
          </a:p>
        </p:txBody>
      </p:sp>
      <p:pic>
        <p:nvPicPr>
          <p:cNvPr id="16388" name="Imagem 2">
            <a:extLst>
              <a:ext uri="{FF2B5EF4-FFF2-40B4-BE49-F238E27FC236}">
                <a16:creationId xmlns:a16="http://schemas.microsoft.com/office/drawing/2014/main" id="{61BDC8A7-92E7-48B6-9ABD-9F127DF5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2225"/>
            <a:ext cx="44227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AF61B7FB-C53D-4405-BDB9-B2DACB3B5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00138"/>
            <a:ext cx="8162925" cy="523875"/>
          </a:xfrm>
        </p:spPr>
        <p:txBody>
          <a:bodyPr/>
          <a:lstStyle/>
          <a:p>
            <a:r>
              <a:rPr lang="pt-BR" altLang="pt-BR" sz="2800"/>
              <a:t>CONSELHO FEDERAL DE ENFERMAGEM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DC18E-6D6F-4C02-A3E4-72518594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7640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/>
              <a:t>Na condição de empregados públicos temos o dever de: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000" dirty="0"/>
          </a:p>
          <a:p>
            <a:pPr>
              <a:buFontTx/>
              <a:buChar char="-"/>
              <a:defRPr/>
            </a:pPr>
            <a:r>
              <a:rPr lang="pt-BR" sz="2000" dirty="0"/>
              <a:t>desempenhar, a tempo, as atribuições do cargo, função ou emprego público de que seja titular;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2000" dirty="0"/>
          </a:p>
          <a:p>
            <a:pPr algn="just">
              <a:buFontTx/>
              <a:buChar char="-"/>
              <a:defRPr/>
            </a:pPr>
            <a:r>
              <a:rPr lang="pt-BR" sz="2000" dirty="0"/>
              <a:t>ser honrado, reto, leal e justo, demonstrando toda a integridade do seu caráter;</a:t>
            </a:r>
          </a:p>
          <a:p>
            <a:pPr algn="just">
              <a:buFontTx/>
              <a:buChar char="-"/>
              <a:defRPr/>
            </a:pPr>
            <a:endParaRPr lang="pt-BR" sz="2000" dirty="0"/>
          </a:p>
          <a:p>
            <a:pPr algn="just">
              <a:buFontTx/>
              <a:buChar char="-"/>
              <a:defRPr/>
            </a:pPr>
            <a:r>
              <a:rPr lang="pt-BR" sz="2000" dirty="0"/>
              <a:t>ser cortês, ter urbanidade, disponibilidade e atenção, sem qualquer espécie de preconceito ou distinção de raça, sexo, nacionalidade, cor, idade, religião, cunho político e posição social.</a:t>
            </a:r>
          </a:p>
        </p:txBody>
      </p:sp>
      <p:pic>
        <p:nvPicPr>
          <p:cNvPr id="17412" name="Imagem 3">
            <a:extLst>
              <a:ext uri="{FF2B5EF4-FFF2-40B4-BE49-F238E27FC236}">
                <a16:creationId xmlns:a16="http://schemas.microsoft.com/office/drawing/2014/main" id="{56FAACF5-7665-4849-9323-F43F9F38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75"/>
            <a:ext cx="325596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C9F82AB2-CFFF-43FA-9517-5704CA32E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62050"/>
            <a:ext cx="8162925" cy="461963"/>
          </a:xfrm>
        </p:spPr>
        <p:txBody>
          <a:bodyPr/>
          <a:lstStyle/>
          <a:p>
            <a:r>
              <a:rPr lang="pt-BR" altLang="pt-BR" sz="2400"/>
              <a:t>CONSELHO FEDERAL DE ENFERMAGEM</a:t>
            </a: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E9083F98-F5E2-450E-82A7-0A95F6515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876300"/>
            <a:ext cx="8208962" cy="62484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>
            <a:spAutoFit/>
          </a:bodyPr>
          <a:lstStyle/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000" b="1">
                <a:solidFill>
                  <a:srgbClr val="000000"/>
                </a:solidFill>
                <a:cs typeface="Arial" panose="020B0604020202020204" pitchFamily="34" charset="0"/>
              </a:rPr>
              <a:t>Na condição de empregados públicos não podemos: </a:t>
            </a: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cs typeface="Arial" panose="020B0604020202020204" pitchFamily="34" charset="0"/>
              </a:rPr>
              <a:t>- usar do cargo ou função, facilidades, amizades, tempo, posição e influências, para obter qualquer favorecimento, para si ou para outrem;</a:t>
            </a: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cs typeface="Arial" panose="020B0604020202020204" pitchFamily="34" charset="0"/>
              </a:rPr>
              <a:t>- prejudicar deliberadamente a reputação de colegas ou de dirigentes;</a:t>
            </a: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cs typeface="Arial" panose="020B0604020202020204" pitchFamily="34" charset="0"/>
              </a:rPr>
              <a:t>- usar de artifícios para procrastinar ou dificultar o exercício regular de direito por qualquer pessoa, causando-lhe dano moral ou material;</a:t>
            </a: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1800">
                <a:solidFill>
                  <a:srgbClr val="000000"/>
                </a:solidFill>
                <a:cs typeface="Arial" panose="020B0604020202020204" pitchFamily="34" charset="0"/>
              </a:rPr>
              <a:t>- permitir que perseguições, simpatias, antipatias, caprichos, paixões ou interesses de ordem pessoal interfiram no trato com o cliente, com os jurisdicionados administrativos ou com colegas hierarquicamente superiores ou inferiores;</a:t>
            </a:r>
          </a:p>
          <a:p>
            <a:pPr marL="0" indent="166688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8436" name="Imagem 6">
            <a:extLst>
              <a:ext uri="{FF2B5EF4-FFF2-40B4-BE49-F238E27FC236}">
                <a16:creationId xmlns:a16="http://schemas.microsoft.com/office/drawing/2014/main" id="{CD1B2CDB-621A-43C4-A8BF-1A089EF4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FCBDEDD3-4918-472F-BB79-2C4E28DC5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162925" cy="460375"/>
          </a:xfrm>
        </p:spPr>
        <p:txBody>
          <a:bodyPr/>
          <a:lstStyle/>
          <a:p>
            <a:r>
              <a:rPr lang="pt-BR" altLang="pt-BR" sz="2400"/>
              <a:t>CONSELHO FEDERAL DE ENFERMAGEM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17E728-9CFF-4185-B663-97FBC9475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604250" cy="4770438"/>
          </a:xfrm>
        </p:spPr>
        <p:txBody>
          <a:bodyPr anchor="ctr">
            <a:spAutoFit/>
          </a:bodyPr>
          <a:lstStyle>
            <a:lvl1pPr indent="1666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2000" b="1" dirty="0">
                <a:solidFill>
                  <a:srgbClr val="000000"/>
                </a:solidFill>
                <a:cs typeface="Arial" panose="020B0604020202020204" pitchFamily="34" charset="0"/>
              </a:rPr>
              <a:t>Na condição de empregados públicos não podemos: </a:t>
            </a:r>
          </a:p>
          <a:p>
            <a:pPr marL="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342900"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retirar, sem estar legalmente autorizado, qualquer documento, livro ou bem pertencente ao patrimônio público;</a:t>
            </a:r>
          </a:p>
          <a:p>
            <a:pPr indent="-342900" algn="just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uso de informações privilegiadas obtidas no âmbito interno de seu serviço, em benefício próprio, de parentes, de amigos ou de terceiros;</a:t>
            </a:r>
          </a:p>
          <a:p>
            <a:pPr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pleitear, solicitar, provocar, sugerir ou receber qualquer tipo de ajuda financeira, gratificação, prêmio, comissão, doação ou vantagem de qualquer espécie, para si, familiares ou qualquer pessoa, para o cumprimento da sua missão ou para influenciar outro empregado para o mesmo fim.</a:t>
            </a:r>
            <a:endParaRPr lang="pt-BR" alt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dirty="0"/>
          </a:p>
        </p:txBody>
      </p:sp>
      <p:pic>
        <p:nvPicPr>
          <p:cNvPr id="19460" name="Imagem 2">
            <a:extLst>
              <a:ext uri="{FF2B5EF4-FFF2-40B4-BE49-F238E27FC236}">
                <a16:creationId xmlns:a16="http://schemas.microsoft.com/office/drawing/2014/main" id="{69B45901-D0A4-42F7-950A-D2870B64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1764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C7D2EF66-3F4C-4016-8640-915915EF3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id="{8354CF6E-31F5-4658-8697-9D6D81906D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 b="1"/>
              <a:t>Penalidades disciplinares (Resolução Cofen nº 507/2016):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I - advertência;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II - suspensão;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III - demissão;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IV - destituição de cargo ou função comissionada; </a:t>
            </a:r>
          </a:p>
        </p:txBody>
      </p:sp>
      <p:pic>
        <p:nvPicPr>
          <p:cNvPr id="20484" name="Imagem 3">
            <a:extLst>
              <a:ext uri="{FF2B5EF4-FFF2-40B4-BE49-F238E27FC236}">
                <a16:creationId xmlns:a16="http://schemas.microsoft.com/office/drawing/2014/main" id="{CFC5BE20-97D6-47BB-89ED-CB90E21A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81525"/>
            <a:ext cx="22193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F96DDDFC-2365-4E8E-A596-16F225463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05811B44-9E5C-4E83-92CE-674BFED28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905000"/>
            <a:ext cx="8843962" cy="41910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A advertência será aplicada por escrito, nos casos de inobservância de dever funcional previsto em lei, resolução ou normas internas, que não justifique imposição de penalidade mais grave, e de cometimento de alguma das faltas administrativas abaixo: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 I - ausentar-se do serviço durante o expediente, sem prévia autorização do superior imediato;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 II - recusar fé a documentos públicos;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 III - delegar a pessoa estranha à repartição pública, exceto nos casos previstos em lei, atribuição que seja de sua competência e responsabilidade ou de seus subordinados.</a:t>
            </a:r>
          </a:p>
        </p:txBody>
      </p:sp>
      <p:pic>
        <p:nvPicPr>
          <p:cNvPr id="21508" name="Imagem 3">
            <a:extLst>
              <a:ext uri="{FF2B5EF4-FFF2-40B4-BE49-F238E27FC236}">
                <a16:creationId xmlns:a16="http://schemas.microsoft.com/office/drawing/2014/main" id="{B9CBA6A2-39D5-40A1-8E24-E68D951E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688"/>
            <a:ext cx="31321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506F9C97-5EF1-4FED-A283-11C756517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1C4988B7-E8B7-4F1C-9181-098F3EF2E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351837" cy="5157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A suspensão por até 30 (trinta) dias: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– retirar ou facilitar, sem prévia autorização da autoridade competente, qualquer documento ou objeto da repartição;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- opor resistência ao andamento de documento, processo ou à execução de serviço;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- atuar como procurador ou intermediário junto as repartições públicas;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- atribuir a outro empregado público funções ou atividades estranhas às do cargo, emprego ou função que ocupa, exceto em situação de emergência e transitoriedade;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- manter sob a sua chefia imediata cônjuge, companheiro ou parente até o terceiro grau civil;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- praticar comércio de compra e venda de bens ou serviços no recinto da repartição, ainda que fora do horário normal de expediente.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  <p:pic>
        <p:nvPicPr>
          <p:cNvPr id="22532" name="Imagem 2">
            <a:extLst>
              <a:ext uri="{FF2B5EF4-FFF2-40B4-BE49-F238E27FC236}">
                <a16:creationId xmlns:a16="http://schemas.microsoft.com/office/drawing/2014/main" id="{5D51A5C1-B4D3-4F92-8F7E-42BFEB11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9688"/>
            <a:ext cx="22764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EDD18820-E6D9-4C73-835F-FC7516E84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4579" name="Espaço Reservado para Conteúdo 2">
            <a:extLst>
              <a:ext uri="{FF2B5EF4-FFF2-40B4-BE49-F238E27FC236}">
                <a16:creationId xmlns:a16="http://schemas.microsoft.com/office/drawing/2014/main" id="{61DE30D1-AEBF-4241-9E55-4C59E85790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905000"/>
            <a:ext cx="8412162" cy="49530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/>
              <a:t>A demissão poderá ser aplicada nos casos de prática de falta grave, dentre as abaixo arroladas, e que se enquadrem numa das hipóteses enumeradas no art. 482 da CLT, autorizadoras da rescisão do contrato de trabalho:</a:t>
            </a:r>
          </a:p>
        </p:txBody>
      </p:sp>
      <p:pic>
        <p:nvPicPr>
          <p:cNvPr id="24580" name="Imagem 2">
            <a:extLst>
              <a:ext uri="{FF2B5EF4-FFF2-40B4-BE49-F238E27FC236}">
                <a16:creationId xmlns:a16="http://schemas.microsoft.com/office/drawing/2014/main" id="{B2B0031E-D8AC-4AC2-8B2B-794BA28E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60350"/>
            <a:ext cx="2857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FCBE9E75-A8CE-4B5C-96DA-D4AD8D430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pic>
        <p:nvPicPr>
          <p:cNvPr id="5123" name="Espaço Reservado para Conteúdo 4">
            <a:extLst>
              <a:ext uri="{FF2B5EF4-FFF2-40B4-BE49-F238E27FC236}">
                <a16:creationId xmlns:a16="http://schemas.microsoft.com/office/drawing/2014/main" id="{39E0482E-84E5-4527-9ED0-196749A86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16113"/>
            <a:ext cx="4752975" cy="46815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32A2BA0B-9097-4E0F-95B1-FEF0A6737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41219DE9-04D1-4B9F-85FE-66B17A52B7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- valer-se, ou permitir dolosamente que terceiros tire proveito de informação, prestígio ou influência, obtido em função do cargo, para lograr, direta ou 4 indiretamente, proveito pessoal ou de outrem, em detrimento da dignidade da função pública; 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pt-BR" altLang="pt-BR" sz="220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- exercer comércio ou participar de sociedade comercial, exceto como acionista, cotista ou comanditário; 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pt-BR" altLang="pt-BR" sz="220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200"/>
              <a:t>- participar da gerência ou da administração de empresa privada e, nessa condição, transacionar com o Estado; </a:t>
            </a:r>
          </a:p>
        </p:txBody>
      </p:sp>
      <p:pic>
        <p:nvPicPr>
          <p:cNvPr id="25604" name="Imagem 6">
            <a:extLst>
              <a:ext uri="{FF2B5EF4-FFF2-40B4-BE49-F238E27FC236}">
                <a16:creationId xmlns:a16="http://schemas.microsoft.com/office/drawing/2014/main" id="{EFBC6FB8-515D-4EC6-8026-811F6C8E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1750"/>
            <a:ext cx="35274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27571CC-DDFA-46E2-A080-289F0C294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00F312C7-7D90-4F6C-806B-A94173841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000"/>
              <a:t>- utilizar pessoal ou recursos materiais da repartição em serviços ou atividades particulares;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000"/>
              <a:t>- exercer quaisquer atividades incompatíveis com o cargo ou a função pública, ou, ainda, com horário de trabalho;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000"/>
              <a:t>- abandonar o cargo, caracterizando-se o abandono pela ausência injustificada do empregado ao serviço, por mais de trinta dias consecutivos;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000"/>
              <a:t>- apresentar inassiduidade habitual, assim entendida a falta ao serviço, por vinte dias, interpoladamente, sem causa justificada no período de seis meses;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altLang="pt-BR" sz="2000"/>
              <a:t>– aceitar, prometer aceitar propinas ou presentes de qualquer valor, bem como empréstimos pessoais ou vantagem de qualquer espécie em razão de suas atribuições.</a:t>
            </a:r>
          </a:p>
        </p:txBody>
      </p:sp>
      <p:pic>
        <p:nvPicPr>
          <p:cNvPr id="26628" name="Imagem 4">
            <a:extLst>
              <a:ext uri="{FF2B5EF4-FFF2-40B4-BE49-F238E27FC236}">
                <a16:creationId xmlns:a16="http://schemas.microsoft.com/office/drawing/2014/main" id="{C9541498-61F8-49CE-A282-21125C91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F1085BD3-4803-4CFC-97F5-7E08BBF28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1687C301-6EB7-4463-84CB-D1DEA7AE9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905000"/>
            <a:ext cx="8412162" cy="49799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A penalidade de demissão também será aplicada nos seguintes casos: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 - improbidade administrativa;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 - insubordinação grave em serviço;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 - ofensa física, em serviço, a empregado público ou a particular, salvo em legítima defesa própria ou de outrem;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 – procedimento desidioso, assim entendido a falta ao dever de diligência no cumprimento de suas atribuições;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– revelação de segredo de que teve conhecimento em função do cargo ou emprego.</a:t>
            </a:r>
          </a:p>
        </p:txBody>
      </p:sp>
      <p:pic>
        <p:nvPicPr>
          <p:cNvPr id="27652" name="Imagem 2">
            <a:extLst>
              <a:ext uri="{FF2B5EF4-FFF2-40B4-BE49-F238E27FC236}">
                <a16:creationId xmlns:a16="http://schemas.microsoft.com/office/drawing/2014/main" id="{C9A35CED-6031-44B4-B478-A8189C25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525"/>
            <a:ext cx="36353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6EEF0AE1-B062-41FF-87EC-D7C5B8B71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A41C0BB1-0007-4C2C-A60A-9E68539EFE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/>
              <a:t>Do Afastamento Preventivo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Como medida cautelar e a fim de que o empregado não venha a influir na apuração da irregularidade, a autoridade instauradora do processo disciplinar poderá determinar o seu afastamento do exercício do cargo/emprego, pelo prazo de até 60 (sessenta) dias, sem prejuízo da remuneração.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400"/>
              <a:t>O afastamento poderá ser prorrogado por igual prazo, findo o qual cessarão os seus efeitos, ainda que não concluído o processo.</a:t>
            </a:r>
          </a:p>
        </p:txBody>
      </p:sp>
      <p:pic>
        <p:nvPicPr>
          <p:cNvPr id="29700" name="Imagem 2">
            <a:extLst>
              <a:ext uri="{FF2B5EF4-FFF2-40B4-BE49-F238E27FC236}">
                <a16:creationId xmlns:a16="http://schemas.microsoft.com/office/drawing/2014/main" id="{03CAA1CE-F916-40A3-9528-DAD23B6A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381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A2E8B815-BBA6-49C7-95E3-01E5D7F50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239713"/>
            <a:ext cx="8162925" cy="1384300"/>
          </a:xfrm>
        </p:spPr>
        <p:txBody>
          <a:bodyPr/>
          <a:lstStyle/>
          <a:p>
            <a:pPr algn="just"/>
            <a:r>
              <a:rPr lang="pt-BR" altLang="pt-BR" sz="2800"/>
              <a:t>VOCÊ VAI SER LEMBRANDO MUITO MAIS PELA SUA PRÁTICA ÉTICA DO QUE PELA SUA COMPETÊNCIA PROFISSIONAL</a:t>
            </a:r>
          </a:p>
        </p:txBody>
      </p:sp>
      <p:sp>
        <p:nvSpPr>
          <p:cNvPr id="30723" name="Espaço Reservado para Conteúdo 2">
            <a:extLst>
              <a:ext uri="{FF2B5EF4-FFF2-40B4-BE49-F238E27FC236}">
                <a16:creationId xmlns:a16="http://schemas.microsoft.com/office/drawing/2014/main" id="{55281BCE-22CB-409B-8E3A-F7B3AEB0C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/>
              <a:t>OBRIGADO!</a:t>
            </a:r>
          </a:p>
        </p:txBody>
      </p:sp>
      <p:pic>
        <p:nvPicPr>
          <p:cNvPr id="30724" name="Imagem 3">
            <a:extLst>
              <a:ext uri="{FF2B5EF4-FFF2-40B4-BE49-F238E27FC236}">
                <a16:creationId xmlns:a16="http://schemas.microsoft.com/office/drawing/2014/main" id="{CD3707B0-572B-45D8-903C-8B06E178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36941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0EA0EA05-6BE6-475E-BA2D-100329F95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pic>
        <p:nvPicPr>
          <p:cNvPr id="9" name="HGFfEKy1w1M">
            <a:hlinkClick r:id="" action="ppaction://media"/>
            <a:extLst>
              <a:ext uri="{FF2B5EF4-FFF2-40B4-BE49-F238E27FC236}">
                <a16:creationId xmlns:a16="http://schemas.microsoft.com/office/drawing/2014/main" id="{AD7C4B24-F086-497F-B57C-3A033418BE9B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288" y="2857500"/>
            <a:ext cx="3048000" cy="2286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ACA4805-941B-4E1C-ADBB-AF8C08FF2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162925" cy="457200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047BFD-740A-4AE7-9E20-EFF4CFA1D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764088"/>
          </a:xfrm>
        </p:spPr>
        <p:txBody>
          <a:bodyPr/>
          <a:lstStyle/>
          <a:p>
            <a:pPr algn="just" eaLnBrk="1" hangingPunct="1"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altLang="pt-BR" sz="24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>
                <a:latin typeface="Arial" panose="020B0604020202020204" pitchFamily="34" charset="0"/>
              </a:rPr>
              <a:t>De forma ampla a Ética é definida como a explicitação teórica do fundamento último do agir humano na busca do bem comum e da realização individual .</a:t>
            </a:r>
          </a:p>
          <a:p>
            <a:pPr algn="just" eaLnBrk="1" hangingPunct="1"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endParaRPr lang="pt-BR" altLang="pt-BR" sz="2400"/>
          </a:p>
          <a:p>
            <a:pPr algn="just" eaLnBrk="1" hangingPunct="1"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altLang="pt-BR" sz="2400"/>
              <a:t> </a:t>
            </a:r>
            <a:r>
              <a:rPr lang="pt-BR" altLang="pt-BR" sz="2400" b="1"/>
              <a:t>Moral</a:t>
            </a:r>
            <a:r>
              <a:rPr lang="pt-BR" altLang="pt-BR" sz="2400"/>
              <a:t> é o conjunto de regras aplicadas no cotidiano e usadas continuamente por cada cidadão. </a:t>
            </a:r>
            <a:endParaRPr lang="pt-BR" altLang="pt-BR" sz="2400" b="1">
              <a:solidFill>
                <a:srgbClr val="0000FF"/>
              </a:solidFill>
            </a:endParaRPr>
          </a:p>
          <a:p>
            <a:pPr algn="just" eaLnBrk="1" hangingPunct="1"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altLang="pt-BR" sz="2400"/>
              <a:t> No sentido prático, ambas são responsáveis por construir as bases que vão guiar a conduta do indivíduo, determinando o seu caráter, altruísmo e virtudes, e por ensinar a melhor forma de agir e de se comportar em sociedade.</a:t>
            </a:r>
            <a:endParaRPr lang="pt-BR" altLang="pt-BR" sz="240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Imagem 2">
            <a:extLst>
              <a:ext uri="{FF2B5EF4-FFF2-40B4-BE49-F238E27FC236}">
                <a16:creationId xmlns:a16="http://schemas.microsoft.com/office/drawing/2014/main" id="{E55618EC-EBB0-4E20-8B64-700B5EC0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-26988"/>
            <a:ext cx="3024187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094C74F9-4623-4C6F-A5A6-647D05BF7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223963"/>
            <a:ext cx="8162925" cy="400050"/>
          </a:xfrm>
        </p:spPr>
        <p:txBody>
          <a:bodyPr/>
          <a:lstStyle/>
          <a:p>
            <a:r>
              <a:rPr lang="pt-BR" altLang="pt-BR" sz="2000"/>
              <a:t>CONSELHO FEDERAL DE ENFERMAGEM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28219A-44D6-4E27-900D-9666534B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548188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u="sng" dirty="0"/>
              <a:t>ÉTICA</a:t>
            </a:r>
            <a:r>
              <a:rPr lang="pt-BR" altLang="pt-BR" dirty="0"/>
              <a:t> é o que você faz quando está todo mundo olhando.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altLang="pt-BR" dirty="0"/>
          </a:p>
          <a:p>
            <a:pPr algn="just" eaLnBrk="1" hangingPunct="1">
              <a:defRPr/>
            </a:pPr>
            <a:r>
              <a:rPr lang="pt-BR" altLang="pt-BR" u="sng" dirty="0"/>
              <a:t>CARÁTER</a:t>
            </a:r>
            <a:r>
              <a:rPr lang="pt-BR" altLang="pt-BR" dirty="0"/>
              <a:t> é o que você faz quando não tem ninguém por perto. (Mas, tenha cuidado porque não há nada em seu caráter que o comportamento não revele)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dirty="0"/>
          </a:p>
        </p:txBody>
      </p:sp>
      <p:pic>
        <p:nvPicPr>
          <p:cNvPr id="7172" name="Imagem 3">
            <a:extLst>
              <a:ext uri="{FF2B5EF4-FFF2-40B4-BE49-F238E27FC236}">
                <a16:creationId xmlns:a16="http://schemas.microsoft.com/office/drawing/2014/main" id="{5E39D41E-4969-47BC-BDAB-C5122165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7000"/>
            <a:ext cx="23558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A9192A3-D865-48AA-A611-CB485F665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969963"/>
            <a:ext cx="8162925" cy="461962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FEDEAL DE ENFERMAGEM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E7C35C-70DA-4970-A3F2-5D2033FBA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altLang="pt-BR" sz="2400" b="1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400" b="1">
                <a:latin typeface="Arial" panose="020B0604020202020204" pitchFamily="34" charset="0"/>
              </a:rPr>
              <a:t>A Ética é fundamentada nos princípios da boa conduta, os quais regem as relações honestas e transparentes  de forma que as partes envolvidas alcancem plenamente os  propósitos almejados.</a:t>
            </a:r>
          </a:p>
          <a:p>
            <a:pPr algn="just" eaLnBrk="1" hangingPunct="1">
              <a:lnSpc>
                <a:spcPct val="110000"/>
              </a:lnSpc>
              <a:buClr>
                <a:schemeClr val="accent1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altLang="pt-BR" sz="2400" b="1">
                <a:latin typeface="Arial" panose="020B0604020202020204" pitchFamily="34" charset="0"/>
              </a:rPr>
              <a:t> As relações estabelecidas em princípios éticos são claras e de caráter honesto. Mesmo que ultrapassem as fronteiras do  acordado, elas não guardam surpresas ou decepções para  nenhuma das partes, a qualquer tempo.</a:t>
            </a:r>
            <a:endParaRPr lang="pt-BR" altLang="pt-BR" sz="2400"/>
          </a:p>
        </p:txBody>
      </p:sp>
      <p:pic>
        <p:nvPicPr>
          <p:cNvPr id="8196" name="Imagem 2">
            <a:extLst>
              <a:ext uri="{FF2B5EF4-FFF2-40B4-BE49-F238E27FC236}">
                <a16:creationId xmlns:a16="http://schemas.microsoft.com/office/drawing/2014/main" id="{2F87755E-2FEB-49C3-B5BB-849EACC8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157788"/>
            <a:ext cx="291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66A9417-1E35-4C68-93D7-5F92BA097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62925" cy="457200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A43F473-16D9-4159-AD3E-96016DC2C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676400"/>
            <a:ext cx="8110537" cy="4953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  </a:t>
            </a:r>
            <a:r>
              <a:rPr lang="pt-BR" altLang="pt-BR" sz="2400">
                <a:latin typeface="Arial Black" panose="020B0A04020102020204" pitchFamily="34" charset="0"/>
              </a:rPr>
              <a:t>No exercício de suas funções, as pessoas devem pautar­-se pelos padrões de ética, sobretudo no que diz respeito à integridade, à moralidade, à impessoalidade, à clareza de posições e ao decoro, com vistas a motivar o respeito e a confiança dos colegas e dos dirigentes.</a:t>
            </a:r>
            <a:endParaRPr lang="pt-BR" altLang="pt-BR" sz="2400" b="1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pt-BR" alt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Imagem 3">
            <a:extLst>
              <a:ext uri="{FF2B5EF4-FFF2-40B4-BE49-F238E27FC236}">
                <a16:creationId xmlns:a16="http://schemas.microsoft.com/office/drawing/2014/main" id="{AB0875CF-BC09-478A-BE14-3950BE2C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59769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FB06BA6-3B49-49D7-B480-44224E176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97B7C14-0AA6-47BE-842A-4102D2DB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lnSpc>
                <a:spcPts val="3600"/>
              </a:lnSpc>
              <a:buFont typeface="Wingdings" panose="05000000000000000000" pitchFamily="2" charset="2"/>
              <a:buNone/>
              <a:defRPr/>
            </a:pPr>
            <a:endParaRPr lang="pt-BR" sz="2800" dirty="0"/>
          </a:p>
          <a:p>
            <a:pPr marL="0" indent="0" algn="just" eaLnBrk="1" hangingPunct="1">
              <a:lnSpc>
                <a:spcPts val="3600"/>
              </a:lnSpc>
              <a:buFont typeface="Wingdings" panose="05000000000000000000" pitchFamily="2" charset="2"/>
              <a:buNone/>
              <a:defRPr/>
            </a:pPr>
            <a:r>
              <a:rPr lang="pt-BR" sz="2800" dirty="0"/>
              <a:t>Ambientes organizacionais que cultuam padrões éticos pautados na virtude e no altruísmo ­ preservam a imagem e a reputação da entidade, ao tempo em minimizam a possibilidade de conflitos, contribuindo para um saudável ambiente funcional.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Imagem 2">
            <a:extLst>
              <a:ext uri="{FF2B5EF4-FFF2-40B4-BE49-F238E27FC236}">
                <a16:creationId xmlns:a16="http://schemas.microsoft.com/office/drawing/2014/main" id="{C9BB03D2-A91D-4D03-B20C-DF215980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113"/>
            <a:ext cx="214788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5660E6D-F651-4C63-85AF-21D17D790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66813"/>
            <a:ext cx="8162925" cy="457200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E2126E9-B038-49DD-AF8E-1B6A01CF8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pt-BR" altLang="pt-BR" sz="280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 sz="2800"/>
              <a:t>Todos temos o dever de sermos justos e honestos no desempenho de nossas funções e nas relações com os colegas,  com os superiores hierárquicos e com os subordinados, respeitando a capacidade e as limitações individuais, bem como reconhecer o mérito de cada um.</a:t>
            </a:r>
            <a:endParaRPr lang="pt-BR" altLang="pt-BR" sz="14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Imagem 2">
            <a:extLst>
              <a:ext uri="{FF2B5EF4-FFF2-40B4-BE49-F238E27FC236}">
                <a16:creationId xmlns:a16="http://schemas.microsoft.com/office/drawing/2014/main" id="{8BE31843-8160-4E57-AC90-BE316F23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3813"/>
            <a:ext cx="18049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A1408D10-2698-421C-BAFE-6C911ECB8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1162050"/>
            <a:ext cx="8162925" cy="461963"/>
          </a:xfrm>
        </p:spPr>
        <p:txBody>
          <a:bodyPr/>
          <a:lstStyle/>
          <a:p>
            <a:pPr eaLnBrk="1" hangingPunct="1"/>
            <a:r>
              <a:rPr lang="pt-BR" altLang="pt-BR" sz="2400"/>
              <a:t>CONSELHO FEDERAL DE ENFERMAGEM</a:t>
            </a:r>
          </a:p>
        </p:txBody>
      </p:sp>
      <p:sp>
        <p:nvSpPr>
          <p:cNvPr id="12291" name="Espaço Reservado para Conteúdo 2">
            <a:extLst>
              <a:ext uri="{FF2B5EF4-FFF2-40B4-BE49-F238E27FC236}">
                <a16:creationId xmlns:a16="http://schemas.microsoft.com/office/drawing/2014/main" id="{E9E86E90-A2DE-4C1A-9D84-D7CC81069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1916113"/>
            <a:ext cx="7935912" cy="41910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/>
              <a:t>Toda pessoa tem direito à verdade. Não podemos omiti-la ou falseá-la.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pt-BR" altLang="pt-BR"/>
              <a:t>Nenhuma organização pode crescer ou estabilizar-se sobre o poder corruptivo do hábito do erro ou da mentira.</a:t>
            </a:r>
            <a:endParaRPr lang="pt-BR" altLang="pt-BR" sz="2800"/>
          </a:p>
        </p:txBody>
      </p:sp>
      <p:pic>
        <p:nvPicPr>
          <p:cNvPr id="12292" name="Imagem 2">
            <a:extLst>
              <a:ext uri="{FF2B5EF4-FFF2-40B4-BE49-F238E27FC236}">
                <a16:creationId xmlns:a16="http://schemas.microsoft.com/office/drawing/2014/main" id="{14F74382-0A15-496D-A40A-1AFF7A50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4450"/>
            <a:ext cx="31686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stras">
  <a:themeElements>
    <a:clrScheme name="Listra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Listra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Listra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tra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tra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tra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apresentação\Listras.pot</Template>
  <TotalTime>874</TotalTime>
  <Words>1540</Words>
  <Application>Microsoft Office PowerPoint</Application>
  <PresentationFormat>Apresentação na tela (4:3)</PresentationFormat>
  <Paragraphs>117</Paragraphs>
  <Slides>25</Slides>
  <Notes>4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Verdana</vt:lpstr>
      <vt:lpstr>Arial</vt:lpstr>
      <vt:lpstr>Wingdings</vt:lpstr>
      <vt:lpstr>Calibri</vt:lpstr>
      <vt:lpstr>Times New Roman</vt:lpstr>
      <vt:lpstr>Arial Black</vt:lpstr>
      <vt:lpstr>Listras</vt:lpstr>
      <vt:lpstr>CONSELHO FEDERAL DE ENFERMAGEM</vt:lpstr>
      <vt:lpstr>CONSELHO FEDERAL DE ENFERMAGEM</vt:lpstr>
      <vt:lpstr>CONSELHO FEDERAL DE ENFERMAGEM</vt:lpstr>
      <vt:lpstr>CONSELHO FEDERAL DE ENFERMAGEM</vt:lpstr>
      <vt:lpstr>CONSELHO FEDEAL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CONSELHO FEDERAL DE ENFERMAGEM</vt:lpstr>
      <vt:lpstr>VOCÊ VAI SER LEMBRANDO MUITO MAIS PELA SUA PRÁTICA ÉTICA DO QUE PELA SUA COMPETÊNCIA PROFISSIONAL</vt:lpstr>
      <vt:lpstr>CONSELHO FEDERAL DE ENFERMAGEM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CONVENÇÃO DO SISTEMA CFA/CRAs</dc:title>
  <dc:creator>Alberto Jorge Santiago Cabral</dc:creator>
  <cp:lastModifiedBy>Sarah Silva</cp:lastModifiedBy>
  <cp:revision>54</cp:revision>
  <dcterms:modified xsi:type="dcterms:W3CDTF">2022-04-14T02:32:45Z</dcterms:modified>
</cp:coreProperties>
</file>