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368" r:id="rId2"/>
    <p:sldId id="372" r:id="rId3"/>
    <p:sldId id="373" r:id="rId4"/>
    <p:sldId id="374" r:id="rId5"/>
    <p:sldId id="375" r:id="rId6"/>
    <p:sldId id="367" r:id="rId7"/>
    <p:sldId id="356" r:id="rId8"/>
    <p:sldId id="357" r:id="rId9"/>
    <p:sldId id="394" r:id="rId10"/>
    <p:sldId id="370" r:id="rId11"/>
    <p:sldId id="360" r:id="rId12"/>
    <p:sldId id="395" r:id="rId13"/>
    <p:sldId id="358" r:id="rId14"/>
    <p:sldId id="359" r:id="rId15"/>
    <p:sldId id="361" r:id="rId16"/>
    <p:sldId id="362" r:id="rId17"/>
    <p:sldId id="363" r:id="rId18"/>
    <p:sldId id="364" r:id="rId19"/>
    <p:sldId id="365" r:id="rId20"/>
    <p:sldId id="396" r:id="rId21"/>
    <p:sldId id="397" r:id="rId22"/>
    <p:sldId id="323" r:id="rId23"/>
    <p:sldId id="369" r:id="rId24"/>
    <p:sldId id="371" r:id="rId25"/>
    <p:sldId id="377" r:id="rId26"/>
    <p:sldId id="376" r:id="rId27"/>
    <p:sldId id="379" r:id="rId28"/>
    <p:sldId id="378" r:id="rId29"/>
    <p:sldId id="382" r:id="rId30"/>
    <p:sldId id="381" r:id="rId31"/>
    <p:sldId id="383" r:id="rId32"/>
    <p:sldId id="384" r:id="rId33"/>
    <p:sldId id="385" r:id="rId34"/>
    <p:sldId id="386" r:id="rId35"/>
    <p:sldId id="387" r:id="rId36"/>
    <p:sldId id="388" r:id="rId37"/>
    <p:sldId id="390" r:id="rId38"/>
    <p:sldId id="391" r:id="rId39"/>
    <p:sldId id="392"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0071" autoAdjust="0"/>
  </p:normalViewPr>
  <p:slideViewPr>
    <p:cSldViewPr>
      <p:cViewPr varScale="1">
        <p:scale>
          <a:sx n="65" d="100"/>
          <a:sy n="65" d="100"/>
        </p:scale>
        <p:origin x="152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7B28E1F-C68E-4664-B6E5-C1413E271405}" type="datetimeFigureOut">
              <a:rPr lang="pt-BR" smtClean="0"/>
              <a:t>11/04/2022</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C2D522-CA81-4DBE-97ED-8A91A36336D4}" type="slidenum">
              <a:rPr lang="pt-BR" smtClean="0"/>
              <a:t>‹nº›</a:t>
            </a:fld>
            <a:endParaRPr lang="pt-BR"/>
          </a:p>
        </p:txBody>
      </p:sp>
    </p:spTree>
    <p:extLst>
      <p:ext uri="{BB962C8B-B14F-4D97-AF65-F5344CB8AC3E}">
        <p14:creationId xmlns:p14="http://schemas.microsoft.com/office/powerpoint/2010/main" val="4206349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3FD3A-E629-42CF-915E-65E598DD2D19}" type="datetimeFigureOut">
              <a:rPr lang="pt-BR" smtClean="0"/>
              <a:t>11/04/2022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25C39C-F1D2-4B9A-AD45-75399B2E650D}" type="slidenum">
              <a:rPr lang="pt-BR" smtClean="0"/>
              <a:t>‹nº›</a:t>
            </a:fld>
            <a:endParaRPr lang="pt-BR"/>
          </a:p>
        </p:txBody>
      </p:sp>
    </p:spTree>
    <p:extLst>
      <p:ext uri="{BB962C8B-B14F-4D97-AF65-F5344CB8AC3E}">
        <p14:creationId xmlns:p14="http://schemas.microsoft.com/office/powerpoint/2010/main" val="664846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13</a:t>
            </a:fld>
            <a:endParaRPr lang="pt-BR"/>
          </a:p>
        </p:txBody>
      </p:sp>
    </p:spTree>
    <p:extLst>
      <p:ext uri="{BB962C8B-B14F-4D97-AF65-F5344CB8AC3E}">
        <p14:creationId xmlns:p14="http://schemas.microsoft.com/office/powerpoint/2010/main" val="150439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14</a:t>
            </a:fld>
            <a:endParaRPr lang="pt-BR"/>
          </a:p>
        </p:txBody>
      </p:sp>
    </p:spTree>
    <p:extLst>
      <p:ext uri="{BB962C8B-B14F-4D97-AF65-F5344CB8AC3E}">
        <p14:creationId xmlns:p14="http://schemas.microsoft.com/office/powerpoint/2010/main" val="3702888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15</a:t>
            </a:fld>
            <a:endParaRPr lang="pt-BR"/>
          </a:p>
        </p:txBody>
      </p:sp>
    </p:spTree>
    <p:extLst>
      <p:ext uri="{BB962C8B-B14F-4D97-AF65-F5344CB8AC3E}">
        <p14:creationId xmlns:p14="http://schemas.microsoft.com/office/powerpoint/2010/main" val="353195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16</a:t>
            </a:fld>
            <a:endParaRPr lang="pt-BR"/>
          </a:p>
        </p:txBody>
      </p:sp>
    </p:spTree>
    <p:extLst>
      <p:ext uri="{BB962C8B-B14F-4D97-AF65-F5344CB8AC3E}">
        <p14:creationId xmlns:p14="http://schemas.microsoft.com/office/powerpoint/2010/main" val="954429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17</a:t>
            </a:fld>
            <a:endParaRPr lang="pt-BR"/>
          </a:p>
        </p:txBody>
      </p:sp>
    </p:spTree>
    <p:extLst>
      <p:ext uri="{BB962C8B-B14F-4D97-AF65-F5344CB8AC3E}">
        <p14:creationId xmlns:p14="http://schemas.microsoft.com/office/powerpoint/2010/main" val="1477900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18</a:t>
            </a:fld>
            <a:endParaRPr lang="pt-BR"/>
          </a:p>
        </p:txBody>
      </p:sp>
    </p:spTree>
    <p:extLst>
      <p:ext uri="{BB962C8B-B14F-4D97-AF65-F5344CB8AC3E}">
        <p14:creationId xmlns:p14="http://schemas.microsoft.com/office/powerpoint/2010/main" val="544368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25C39C-F1D2-4B9A-AD45-75399B2E650D}" type="slidenum">
              <a:rPr lang="pt-BR" smtClean="0"/>
              <a:t>19</a:t>
            </a:fld>
            <a:endParaRPr lang="pt-BR"/>
          </a:p>
        </p:txBody>
      </p:sp>
    </p:spTree>
    <p:extLst>
      <p:ext uri="{BB962C8B-B14F-4D97-AF65-F5344CB8AC3E}">
        <p14:creationId xmlns:p14="http://schemas.microsoft.com/office/powerpoint/2010/main" val="1684568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9AABDFA7-B666-4BD6-8335-95E38FF72AC3}"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3269093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AABDFA7-B666-4BD6-8335-95E38FF72AC3}"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33457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AABDFA7-B666-4BD6-8335-95E38FF72AC3}"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333309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AABDFA7-B666-4BD6-8335-95E38FF72AC3}"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2117963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9AABDFA7-B666-4BD6-8335-95E38FF72AC3}"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273597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9AABDFA7-B666-4BD6-8335-95E38FF72AC3}" type="datetimeFigureOut">
              <a:rPr lang="pt-BR" smtClean="0"/>
              <a:t>11/04/2022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159003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9AABDFA7-B666-4BD6-8335-95E38FF72AC3}" type="datetimeFigureOut">
              <a:rPr lang="pt-BR" smtClean="0"/>
              <a:t>11/04/2022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30113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9AABDFA7-B666-4BD6-8335-95E38FF72AC3}" type="datetimeFigureOut">
              <a:rPr lang="pt-BR" smtClean="0"/>
              <a:t>11/04/2022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190615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AABDFA7-B666-4BD6-8335-95E38FF72AC3}" type="datetimeFigureOut">
              <a:rPr lang="pt-BR" smtClean="0"/>
              <a:t>11/04/2022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3690918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9AABDFA7-B666-4BD6-8335-95E38FF72AC3}" type="datetimeFigureOut">
              <a:rPr lang="pt-BR" smtClean="0"/>
              <a:t>11/04/2022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168221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9AABDFA7-B666-4BD6-8335-95E38FF72AC3}" type="datetimeFigureOut">
              <a:rPr lang="pt-BR" smtClean="0"/>
              <a:t>11/04/2022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AEDEAC-5FA4-4F32-8642-18E7B1245179}" type="slidenum">
              <a:rPr lang="pt-BR" smtClean="0"/>
              <a:t>‹nº›</a:t>
            </a:fld>
            <a:endParaRPr lang="pt-BR"/>
          </a:p>
        </p:txBody>
      </p:sp>
    </p:spTree>
    <p:extLst>
      <p:ext uri="{BB962C8B-B14F-4D97-AF65-F5344CB8AC3E}">
        <p14:creationId xmlns:p14="http://schemas.microsoft.com/office/powerpoint/2010/main" val="2327224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BDFA7-B666-4BD6-8335-95E38FF72AC3}" type="datetimeFigureOut">
              <a:rPr lang="pt-BR" smtClean="0"/>
              <a:t>11/04/2022</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EDEAC-5FA4-4F32-8642-18E7B1245179}" type="slidenum">
              <a:rPr lang="pt-BR" smtClean="0"/>
              <a:t>‹nº›</a:t>
            </a:fld>
            <a:endParaRPr lang="pt-BR"/>
          </a:p>
        </p:txBody>
      </p:sp>
    </p:spTree>
    <p:extLst>
      <p:ext uri="{BB962C8B-B14F-4D97-AF65-F5344CB8AC3E}">
        <p14:creationId xmlns:p14="http://schemas.microsoft.com/office/powerpoint/2010/main" val="3526159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cofen.gov.br/resolucao-cofen-no-05032016_37097.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cofen.gov.br/resolucao-cofen-no-4852015_33827.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cofen.gov.br/resolucao-cofen-no-05032016_37097.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cofen.gov.br/resolucao-cofen-no-05032016_37097.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cofen.gov.br/resolucao-cofen-no-05042016_37099.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endParaRPr lang="pt-BR" b="1" dirty="0"/>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a:xfrm>
            <a:off x="457200" y="2708920"/>
            <a:ext cx="8229600" cy="3417243"/>
          </a:xfrm>
        </p:spPr>
        <p:txBody>
          <a:bodyPr>
            <a:normAutofit/>
          </a:bodyPr>
          <a:lstStyle/>
          <a:p>
            <a:pPr marL="87630" marR="79375" indent="-228600" algn="just">
              <a:spcAft>
                <a:spcPts val="0"/>
              </a:spcAft>
            </a:pPr>
            <a:r>
              <a:rPr lang="pt-BR" sz="4000" b="1" dirty="0"/>
              <a:t>PALESTRA: “CONTROLE INTERNO </a:t>
            </a:r>
            <a:r>
              <a:rPr lang="pt-BR" sz="4000" b="1"/>
              <a:t>NOS CONSELHOS </a:t>
            </a:r>
            <a:r>
              <a:rPr lang="pt-BR" sz="4000" b="1" dirty="0"/>
              <a:t>DE ENFERMAGEM”.</a:t>
            </a:r>
            <a:endParaRPr lang="pt-BR" dirty="0"/>
          </a:p>
        </p:txBody>
      </p:sp>
    </p:spTree>
    <p:extLst>
      <p:ext uri="{BB962C8B-B14F-4D97-AF65-F5344CB8AC3E}">
        <p14:creationId xmlns:p14="http://schemas.microsoft.com/office/powerpoint/2010/main" val="634508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Proposta do Código de Ética dos Órgãos de Controle Interno do Sistema </a:t>
            </a:r>
            <a:r>
              <a:rPr lang="pt-BR" sz="2800" b="1" dirty="0" err="1"/>
              <a:t>Cofen</a:t>
            </a:r>
            <a:r>
              <a:rPr lang="pt-BR" sz="2800" b="1" dirty="0"/>
              <a:t>/Conselhos Regionais de Enfermagem.</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1371600" marR="81915" lvl="3" indent="0" algn="just">
              <a:buSzPts val="1200"/>
              <a:buNone/>
              <a:tabLst>
                <a:tab pos="545465" algn="l"/>
              </a:tabLst>
            </a:pPr>
            <a:endParaRPr lang="pt-PT" dirty="0">
              <a:latin typeface="Arial MT"/>
              <a:ea typeface="Arial MT"/>
              <a:cs typeface="Arial MT"/>
            </a:endParaRPr>
          </a:p>
          <a:p>
            <a:pPr marL="1371600" marR="81915" lvl="3" indent="0" algn="just">
              <a:buSzPts val="1200"/>
              <a:buNone/>
              <a:tabLst>
                <a:tab pos="545465" algn="l"/>
              </a:tabLst>
            </a:pPr>
            <a:endParaRPr lang="pt-BR" sz="2000" dirty="0">
              <a:effectLst/>
              <a:latin typeface="Arial MT"/>
              <a:ea typeface="Arial MT"/>
              <a:cs typeface="Arial MT"/>
            </a:endParaRPr>
          </a:p>
          <a:p>
            <a:pPr marL="0" marR="81915" indent="0" algn="just">
              <a:buNone/>
              <a:tabLst>
                <a:tab pos="545465" algn="l"/>
              </a:tabLst>
            </a:pPr>
            <a:r>
              <a:rPr lang="pt-BR" sz="2300" dirty="0">
                <a:solidFill>
                  <a:schemeClr val="tx2">
                    <a:lumMod val="50000"/>
                  </a:schemeClr>
                </a:solidFill>
                <a:effectLst/>
                <a:latin typeface="Montserrat" panose="00000500000000000000" pitchFamily="2" charset="0"/>
                <a:ea typeface="Arial MT"/>
                <a:cs typeface="Arial MT"/>
              </a:rPr>
              <a:t>O Código de Ética dos Órgãos de Controle Interno do Sistema </a:t>
            </a:r>
            <a:r>
              <a:rPr lang="pt-BR" sz="2300" dirty="0" err="1">
                <a:solidFill>
                  <a:schemeClr val="tx2">
                    <a:lumMod val="50000"/>
                  </a:schemeClr>
                </a:solidFill>
                <a:effectLst/>
                <a:latin typeface="Montserrat" panose="00000500000000000000" pitchFamily="2" charset="0"/>
                <a:ea typeface="Arial MT"/>
                <a:cs typeface="Arial MT"/>
              </a:rPr>
              <a:t>Cofen</a:t>
            </a:r>
            <a:r>
              <a:rPr lang="pt-BR" sz="2300" dirty="0">
                <a:solidFill>
                  <a:schemeClr val="tx2">
                    <a:lumMod val="50000"/>
                  </a:schemeClr>
                </a:solidFill>
                <a:effectLst/>
                <a:latin typeface="Montserrat" panose="00000500000000000000" pitchFamily="2" charset="0"/>
                <a:ea typeface="Arial MT"/>
                <a:cs typeface="Arial MT"/>
              </a:rPr>
              <a:t>/Conselhos Regionais de Enfermagem, deve ser observado por todos os ocupantes de cargos de controle interno, independente da nomenclatura que recebam no Sistema </a:t>
            </a:r>
            <a:r>
              <a:rPr lang="pt-BR" sz="2300" dirty="0" err="1">
                <a:solidFill>
                  <a:schemeClr val="tx2">
                    <a:lumMod val="50000"/>
                  </a:schemeClr>
                </a:solidFill>
                <a:effectLst/>
                <a:latin typeface="Montserrat" panose="00000500000000000000" pitchFamily="2" charset="0"/>
                <a:ea typeface="Arial MT"/>
                <a:cs typeface="Arial MT"/>
              </a:rPr>
              <a:t>Cofen</a:t>
            </a:r>
            <a:r>
              <a:rPr lang="pt-BR" sz="2300" dirty="0">
                <a:solidFill>
                  <a:schemeClr val="tx2">
                    <a:lumMod val="50000"/>
                  </a:schemeClr>
                </a:solidFill>
                <a:effectLst/>
                <a:latin typeface="Montserrat" panose="00000500000000000000" pitchFamily="2" charset="0"/>
                <a:ea typeface="Arial MT"/>
                <a:cs typeface="Arial MT"/>
              </a:rPr>
              <a:t>/Conselhos Regionais de Enfermagem, quais sejam: </a:t>
            </a:r>
            <a:r>
              <a:rPr lang="pt-PT" sz="2400" dirty="0">
                <a:effectLst/>
                <a:latin typeface="Arial MT"/>
                <a:ea typeface="Arial MT"/>
                <a:cs typeface="Arial MT"/>
              </a:rPr>
              <a:t>(</a:t>
            </a:r>
            <a:r>
              <a:rPr lang="pt-PT" sz="2400" dirty="0">
                <a:solidFill>
                  <a:srgbClr val="FF0000"/>
                </a:solidFill>
                <a:effectLst/>
                <a:latin typeface="Arial MT"/>
                <a:ea typeface="Arial MT"/>
                <a:cs typeface="Arial MT"/>
              </a:rPr>
              <a:t>Controladoria, Órgão de Controle </a:t>
            </a:r>
            <a:r>
              <a:rPr lang="pt-PT" sz="2400" dirty="0">
                <a:solidFill>
                  <a:srgbClr val="FF0000"/>
                </a:solidFill>
                <a:latin typeface="Arial MT"/>
                <a:ea typeface="Arial MT"/>
                <a:cs typeface="Arial MT"/>
              </a:rPr>
              <a:t>I</a:t>
            </a:r>
            <a:r>
              <a:rPr lang="pt-PT" sz="2400" dirty="0">
                <a:solidFill>
                  <a:srgbClr val="FF0000"/>
                </a:solidFill>
                <a:effectLst/>
                <a:latin typeface="Arial MT"/>
                <a:ea typeface="Arial MT"/>
                <a:cs typeface="Arial MT"/>
              </a:rPr>
              <a:t>nterno, Controle Interno, Comitê Permanente de Controle Interno (CPCI) e Auditoria Interna</a:t>
            </a:r>
            <a:r>
              <a:rPr lang="pt-PT" sz="2400" dirty="0">
                <a:effectLst/>
                <a:latin typeface="Arial MT"/>
                <a:ea typeface="Arial MT"/>
                <a:cs typeface="Arial MT"/>
              </a:rPr>
              <a:t>).</a:t>
            </a:r>
            <a:endParaRPr lang="pt-BR" sz="2300" dirty="0">
              <a:solidFill>
                <a:schemeClr val="tx2">
                  <a:lumMod val="50000"/>
                </a:schemeClr>
              </a:solidFill>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1886745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Código de Ética dos Órgãos de Controle Interno do Sistema </a:t>
            </a:r>
            <a:r>
              <a:rPr lang="pt-BR" sz="2800" b="1" dirty="0" err="1"/>
              <a:t>Cofen</a:t>
            </a:r>
            <a:r>
              <a:rPr lang="pt-BR" sz="2800" b="1" dirty="0"/>
              <a:t>/Conselhos Regionais de Enfermagem.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0" marR="81915" indent="0">
              <a:buNone/>
              <a:tabLst>
                <a:tab pos="545465" algn="l"/>
              </a:tabLst>
            </a:pPr>
            <a:endParaRPr lang="pt-BR" sz="2400" b="1" dirty="0">
              <a:effectLst/>
              <a:latin typeface="Arial MT"/>
              <a:ea typeface="Arial MT"/>
              <a:cs typeface="Arial MT"/>
            </a:endParaRPr>
          </a:p>
          <a:p>
            <a:pPr marL="0" marR="81915" indent="0">
              <a:buNone/>
              <a:tabLst>
                <a:tab pos="545465" algn="l"/>
              </a:tabLst>
            </a:pPr>
            <a:endParaRPr lang="pt-BR" sz="2400" b="1" dirty="0">
              <a:latin typeface="Arial MT"/>
              <a:ea typeface="Arial MT"/>
              <a:cs typeface="Arial MT"/>
            </a:endParaRPr>
          </a:p>
          <a:p>
            <a:pPr marL="0" marR="81915" indent="0" algn="just">
              <a:buNone/>
              <a:tabLst>
                <a:tab pos="545465" algn="l"/>
              </a:tabLst>
            </a:pPr>
            <a:r>
              <a:rPr lang="pt-BR" sz="2800" b="1" dirty="0">
                <a:effectLst/>
                <a:latin typeface="Arial MT"/>
                <a:ea typeface="Arial MT"/>
                <a:cs typeface="Arial MT"/>
              </a:rPr>
              <a:t>Código de Ética</a:t>
            </a:r>
            <a:r>
              <a:rPr lang="pt-BR" sz="2800" dirty="0">
                <a:effectLst/>
                <a:latin typeface="Arial MT"/>
                <a:ea typeface="Arial MT"/>
                <a:cs typeface="Arial MT"/>
              </a:rPr>
              <a:t>: É esperado que os ocupantes de cargos em </a:t>
            </a:r>
            <a:r>
              <a:rPr lang="pt-BR" sz="2800" dirty="0">
                <a:latin typeface="Arial MT"/>
                <a:ea typeface="Arial MT"/>
                <a:cs typeface="Arial MT"/>
              </a:rPr>
              <a:t>Ó</a:t>
            </a:r>
            <a:r>
              <a:rPr lang="pt-BR" sz="2800" dirty="0">
                <a:effectLst/>
                <a:latin typeface="Arial MT"/>
                <a:ea typeface="Arial MT"/>
                <a:cs typeface="Arial MT"/>
              </a:rPr>
              <a:t>rgão</a:t>
            </a:r>
            <a:r>
              <a:rPr lang="pt-BR" sz="2800" dirty="0">
                <a:latin typeface="Arial MT"/>
                <a:ea typeface="Arial MT"/>
                <a:cs typeface="Arial MT"/>
              </a:rPr>
              <a:t>s de Controle Interno do Sistema </a:t>
            </a:r>
            <a:r>
              <a:rPr lang="pt-BR" sz="2800" dirty="0" err="1">
                <a:latin typeface="Arial MT"/>
                <a:ea typeface="Arial MT"/>
                <a:cs typeface="Arial MT"/>
              </a:rPr>
              <a:t>Cofen</a:t>
            </a:r>
            <a:r>
              <a:rPr lang="pt-BR" sz="2800" dirty="0">
                <a:latin typeface="Arial MT"/>
                <a:ea typeface="Arial MT"/>
                <a:cs typeface="Arial MT"/>
              </a:rPr>
              <a:t>/Conselhos Regionais de Enfermagem, apliquem e defendam os seguintes princípios.</a:t>
            </a:r>
            <a:endParaRPr lang="pt-BR" sz="2800" dirty="0">
              <a:effectLst/>
              <a:latin typeface="Arial MT"/>
              <a:ea typeface="Arial MT"/>
              <a:cs typeface="Arial MT"/>
            </a:endParaRPr>
          </a:p>
          <a:p>
            <a:endParaRPr lang="pt-BR" dirty="0"/>
          </a:p>
        </p:txBody>
      </p:sp>
    </p:spTree>
    <p:extLst>
      <p:ext uri="{BB962C8B-B14F-4D97-AF65-F5344CB8AC3E}">
        <p14:creationId xmlns:p14="http://schemas.microsoft.com/office/powerpoint/2010/main" val="1635972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Código de Ética dos Órgãos de Controle Interno do Sistema </a:t>
            </a:r>
            <a:r>
              <a:rPr lang="pt-BR" sz="2800" b="1" dirty="0" err="1"/>
              <a:t>Cofen</a:t>
            </a:r>
            <a:r>
              <a:rPr lang="pt-BR" sz="2800" b="1" dirty="0"/>
              <a:t>/Conselhos Regionais de Enfermagem.</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1371600" marR="81915" lvl="3" indent="0" algn="just">
              <a:buSzPts val="1200"/>
              <a:buNone/>
              <a:tabLst>
                <a:tab pos="545465" algn="l"/>
              </a:tabLst>
            </a:pPr>
            <a:r>
              <a:rPr lang="pt-PT" sz="2000" b="1" dirty="0">
                <a:latin typeface="Arial MT"/>
              </a:rPr>
              <a:t> </a:t>
            </a:r>
            <a:r>
              <a:rPr lang="pt-PT" sz="2000" dirty="0">
                <a:effectLst/>
                <a:latin typeface="Arial MT"/>
                <a:ea typeface="Arial MT"/>
                <a:cs typeface="Arial MT"/>
              </a:rPr>
              <a:t> </a:t>
            </a:r>
          </a:p>
          <a:p>
            <a:pPr marL="1828800" marR="81915" lvl="3" indent="-457200" algn="just">
              <a:buSzPts val="1200"/>
              <a:buAutoNum type="arabicPeriod"/>
              <a:tabLst>
                <a:tab pos="545465" algn="l"/>
              </a:tabLst>
            </a:pPr>
            <a:endParaRPr lang="pt-BR" sz="2000" dirty="0">
              <a:effectLst/>
              <a:latin typeface="Arial MT"/>
              <a:ea typeface="Arial MT"/>
              <a:cs typeface="Arial MT"/>
            </a:endParaRPr>
          </a:p>
          <a:p>
            <a:pPr marL="0" marR="81915" indent="0" algn="just">
              <a:buNone/>
              <a:tabLst>
                <a:tab pos="545465" algn="l"/>
              </a:tabLst>
            </a:pPr>
            <a:r>
              <a:rPr lang="pt-BR" sz="2800" b="1" dirty="0">
                <a:latin typeface="Arial MT"/>
                <a:ea typeface="Arial MT"/>
                <a:cs typeface="Arial MT"/>
              </a:rPr>
              <a:t>1. Integridade</a:t>
            </a:r>
            <a:r>
              <a:rPr lang="pt-BR" sz="2800" dirty="0">
                <a:effectLst/>
                <a:latin typeface="Arial MT"/>
                <a:ea typeface="Arial MT"/>
                <a:cs typeface="Arial MT"/>
              </a:rPr>
              <a:t>: A </a:t>
            </a:r>
            <a:r>
              <a:rPr lang="pt-BR" sz="2800" u="sng" dirty="0">
                <a:solidFill>
                  <a:srgbClr val="FF0000"/>
                </a:solidFill>
                <a:effectLst/>
                <a:latin typeface="Arial MT"/>
                <a:ea typeface="Arial MT"/>
                <a:cs typeface="Arial MT"/>
              </a:rPr>
              <a:t>integridade</a:t>
            </a:r>
            <a:r>
              <a:rPr lang="pt-BR" sz="2800" dirty="0">
                <a:effectLst/>
                <a:latin typeface="Arial MT"/>
                <a:ea typeface="Arial MT"/>
                <a:cs typeface="Arial MT"/>
              </a:rPr>
              <a:t> dos ocupantes de cargos nos órgãos de controle interno do Sistema </a:t>
            </a:r>
            <a:r>
              <a:rPr lang="pt-BR" sz="2800" dirty="0" err="1">
                <a:effectLst/>
                <a:latin typeface="Arial MT"/>
                <a:ea typeface="Arial MT"/>
                <a:cs typeface="Arial MT"/>
              </a:rPr>
              <a:t>Cofen</a:t>
            </a:r>
            <a:r>
              <a:rPr lang="pt-BR" sz="2800" dirty="0">
                <a:effectLst/>
                <a:latin typeface="Arial MT"/>
                <a:ea typeface="Arial MT"/>
                <a:cs typeface="Arial MT"/>
              </a:rPr>
              <a:t>/Conselhos Regionais de Enfermagem </a:t>
            </a:r>
            <a:r>
              <a:rPr lang="pt-BR" sz="2800" u="sng" dirty="0">
                <a:solidFill>
                  <a:srgbClr val="FF0000"/>
                </a:solidFill>
                <a:effectLst/>
                <a:latin typeface="Arial MT"/>
                <a:ea typeface="Arial MT"/>
                <a:cs typeface="Arial MT"/>
              </a:rPr>
              <a:t>estabelece credibilidade</a:t>
            </a:r>
            <a:r>
              <a:rPr lang="pt-BR" sz="2800" dirty="0">
                <a:effectLst/>
                <a:latin typeface="Arial MT"/>
                <a:ea typeface="Arial MT"/>
                <a:cs typeface="Arial MT"/>
              </a:rPr>
              <a:t> e, desta forma, fornece a base para a confiança dada a seus julgamentos.</a:t>
            </a:r>
          </a:p>
          <a:p>
            <a:endParaRPr lang="pt-BR" dirty="0"/>
          </a:p>
        </p:txBody>
      </p:sp>
    </p:spTree>
    <p:extLst>
      <p:ext uri="{BB962C8B-B14F-4D97-AF65-F5344CB8AC3E}">
        <p14:creationId xmlns:p14="http://schemas.microsoft.com/office/powerpoint/2010/main" val="407864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Código de Ética dos Órgãos de Controle Interno do Sistema </a:t>
            </a:r>
            <a:r>
              <a:rPr lang="pt-BR" sz="2800" b="1" dirty="0" err="1"/>
              <a:t>Cofen</a:t>
            </a:r>
            <a:r>
              <a:rPr lang="pt-BR" sz="2800" b="1" dirty="0"/>
              <a:t>/Conselhos Regionais de Enfermagem.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a:xfrm>
            <a:off x="457200" y="1628800"/>
            <a:ext cx="8229600" cy="4525963"/>
          </a:xfrm>
        </p:spPr>
        <p:txBody>
          <a:bodyPr>
            <a:normAutofit/>
          </a:bodyPr>
          <a:lstStyle/>
          <a:p>
            <a:pPr marL="0" marR="81915" indent="0">
              <a:buNone/>
              <a:tabLst>
                <a:tab pos="545465" algn="l"/>
              </a:tabLst>
            </a:pPr>
            <a:endParaRPr lang="pt-BR" sz="2000" dirty="0">
              <a:effectLst/>
              <a:latin typeface="Arial MT"/>
              <a:ea typeface="Arial MT"/>
              <a:cs typeface="Arial MT"/>
            </a:endParaRPr>
          </a:p>
          <a:p>
            <a:pPr marL="0" indent="0" algn="just">
              <a:buNone/>
            </a:pPr>
            <a:r>
              <a:rPr lang="pt-BR" sz="2800" dirty="0"/>
              <a:t> 2. </a:t>
            </a:r>
            <a:r>
              <a:rPr lang="pt-BR" sz="2800" b="1" dirty="0"/>
              <a:t>Objetividade: </a:t>
            </a:r>
            <a:r>
              <a:rPr lang="pt-BR" sz="2800" dirty="0"/>
              <a:t>Os ocupantes de cargos nos Órgãos de Controle Interno do Sistema </a:t>
            </a:r>
            <a:r>
              <a:rPr lang="pt-BR" sz="2800" dirty="0" err="1"/>
              <a:t>Cofen</a:t>
            </a:r>
            <a:r>
              <a:rPr lang="pt-BR" sz="2800" dirty="0"/>
              <a:t>/Conselhos Regionais de Enfermagem efetuam uma </a:t>
            </a:r>
            <a:r>
              <a:rPr lang="pt-BR" sz="2800" u="sng" dirty="0">
                <a:solidFill>
                  <a:srgbClr val="FF0000"/>
                </a:solidFill>
              </a:rPr>
              <a:t>avaliação equilibrada de todas as circunstâncias relevantes </a:t>
            </a:r>
            <a:r>
              <a:rPr lang="pt-BR" sz="2800" dirty="0"/>
              <a:t>e não podem ser indevidamente influenciados pelos interesses próprios ou de terceiros na formulação dos julgamentos.</a:t>
            </a:r>
          </a:p>
          <a:p>
            <a:pPr marL="0" indent="0" algn="just">
              <a:buNone/>
            </a:pPr>
            <a:endParaRPr lang="pt-BR" sz="2800" dirty="0"/>
          </a:p>
          <a:p>
            <a:pPr marL="0" indent="0" algn="just">
              <a:buNone/>
            </a:pPr>
            <a:r>
              <a:rPr lang="pt-BR" sz="1100" dirty="0"/>
              <a:t>(citar os 2 casos)</a:t>
            </a:r>
          </a:p>
        </p:txBody>
      </p:sp>
    </p:spTree>
    <p:extLst>
      <p:ext uri="{BB962C8B-B14F-4D97-AF65-F5344CB8AC3E}">
        <p14:creationId xmlns:p14="http://schemas.microsoft.com/office/powerpoint/2010/main" val="1154331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b="1" dirty="0"/>
              <a:t>Código de Ética dos Órgãos de Controle Interno do Sistema </a:t>
            </a:r>
            <a:r>
              <a:rPr lang="pt-BR" sz="2800" b="1" dirty="0" err="1"/>
              <a:t>Cofen</a:t>
            </a:r>
            <a:r>
              <a:rPr lang="pt-BR" sz="2800" b="1" dirty="0"/>
              <a:t>/Conselhos Regionais de Enfermagem.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algn="just"/>
            <a:r>
              <a:rPr lang="pt-BR" b="1" dirty="0"/>
              <a:t>3. Confidencialidade:</a:t>
            </a:r>
            <a:r>
              <a:rPr lang="pt-BR" dirty="0"/>
              <a:t> Os ocupantes de cargos nos órgãos de controle interno do Sistema </a:t>
            </a:r>
            <a:r>
              <a:rPr lang="pt-BR" dirty="0" err="1"/>
              <a:t>Cofen</a:t>
            </a:r>
            <a:r>
              <a:rPr lang="pt-BR" dirty="0"/>
              <a:t>/Conselhos Regionais de Enfermagem respeitam o valor e a propriedade das informações que recebem </a:t>
            </a:r>
            <a:r>
              <a:rPr lang="pt-BR" u="sng" dirty="0">
                <a:solidFill>
                  <a:srgbClr val="FF0000"/>
                </a:solidFill>
              </a:rPr>
              <a:t>e não as divulgam  sem a autorização apropriada</a:t>
            </a:r>
            <a:r>
              <a:rPr lang="pt-BR" dirty="0"/>
              <a:t>, a não ser em caso de obrigação legal ou profissional de assim proceder.</a:t>
            </a:r>
            <a:endParaRPr lang="pt-BR" b="1" dirty="0"/>
          </a:p>
        </p:txBody>
      </p:sp>
    </p:spTree>
    <p:extLst>
      <p:ext uri="{BB962C8B-B14F-4D97-AF65-F5344CB8AC3E}">
        <p14:creationId xmlns:p14="http://schemas.microsoft.com/office/powerpoint/2010/main" val="253992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dirty="0"/>
              <a:t>Código de Ética dos Órgãos de Controle Interno do Sistema </a:t>
            </a:r>
            <a:r>
              <a:rPr lang="pt-BR" sz="3100" b="1" dirty="0" err="1"/>
              <a:t>Cofen</a:t>
            </a:r>
            <a:r>
              <a:rPr lang="pt-BR" sz="3100" b="1" dirty="0"/>
              <a:t>/Conselhos Regionais de Enfermagem.</a:t>
            </a:r>
            <a:r>
              <a:rPr lang="pt-BR" sz="4400" b="1" dirty="0"/>
              <a:t> </a:t>
            </a:r>
            <a:endParaRPr lang="pt-BR" b="1" dirty="0"/>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algn="just"/>
            <a:r>
              <a:rPr lang="pt-BR" b="1" dirty="0"/>
              <a:t>Competência: </a:t>
            </a:r>
            <a:r>
              <a:rPr lang="pt-BR" dirty="0"/>
              <a:t>Os ocupantes de cargos nos Órgãos de Controle Interno do Sistema </a:t>
            </a:r>
            <a:r>
              <a:rPr lang="pt-BR" dirty="0" err="1"/>
              <a:t>Cofen</a:t>
            </a:r>
            <a:r>
              <a:rPr lang="pt-BR" dirty="0"/>
              <a:t>/Conselhos Regionais de Enfermagem aplicam os conhecimentos, habilidades e experiências necessárias na execução dos serviços de controle interno.</a:t>
            </a:r>
            <a:endParaRPr lang="pt-BR" b="1" dirty="0"/>
          </a:p>
        </p:txBody>
      </p:sp>
    </p:spTree>
    <p:extLst>
      <p:ext uri="{BB962C8B-B14F-4D97-AF65-F5344CB8AC3E}">
        <p14:creationId xmlns:p14="http://schemas.microsoft.com/office/powerpoint/2010/main" val="3730601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b="1" dirty="0"/>
              <a:t>Código de Ética dos Órgãos de Controle Interno do Sistema </a:t>
            </a:r>
            <a:r>
              <a:rPr lang="pt-BR" sz="2800" b="1" dirty="0" err="1"/>
              <a:t>Cofen</a:t>
            </a:r>
            <a:r>
              <a:rPr lang="pt-BR" sz="2800" b="1" dirty="0"/>
              <a:t>/Conselhos Regionais de Enfermagem.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0" marR="81915" indent="0">
              <a:buNone/>
              <a:tabLst>
                <a:tab pos="545465" algn="l"/>
              </a:tabLst>
            </a:pPr>
            <a:r>
              <a:rPr lang="pt-BR" sz="2000" b="1" dirty="0">
                <a:effectLst/>
                <a:latin typeface="Arial MT"/>
                <a:ea typeface="Arial MT"/>
                <a:cs typeface="Arial MT"/>
              </a:rPr>
              <a:t>Regras de Conduta:</a:t>
            </a:r>
          </a:p>
          <a:p>
            <a:pPr marL="457200" marR="81915" indent="-457200">
              <a:buAutoNum type="arabicPeriod"/>
              <a:tabLst>
                <a:tab pos="545465" algn="l"/>
              </a:tabLst>
            </a:pPr>
            <a:r>
              <a:rPr lang="pt-BR" sz="2000" b="1" dirty="0">
                <a:latin typeface="Arial MT"/>
                <a:ea typeface="Arial MT"/>
                <a:cs typeface="Arial MT"/>
              </a:rPr>
              <a:t>Integridade</a:t>
            </a:r>
          </a:p>
          <a:p>
            <a:pPr marL="0" marR="81915" indent="0" algn="just">
              <a:buNone/>
              <a:tabLst>
                <a:tab pos="545465" algn="l"/>
              </a:tabLst>
            </a:pPr>
            <a:r>
              <a:rPr lang="pt-BR" sz="2000" dirty="0">
                <a:effectLst/>
                <a:latin typeface="Arial MT"/>
                <a:ea typeface="Arial MT"/>
                <a:cs typeface="Arial MT"/>
              </a:rPr>
              <a:t>Os ocupantes de cargos nos Órgãos de Controle Interno do Sistema </a:t>
            </a:r>
            <a:r>
              <a:rPr lang="pt-BR" sz="2000" dirty="0" err="1">
                <a:effectLst/>
                <a:latin typeface="Arial MT"/>
                <a:ea typeface="Arial MT"/>
                <a:cs typeface="Arial MT"/>
              </a:rPr>
              <a:t>Cofen</a:t>
            </a:r>
            <a:r>
              <a:rPr lang="pt-BR" sz="2000" dirty="0">
                <a:effectLst/>
                <a:latin typeface="Arial MT"/>
                <a:ea typeface="Arial MT"/>
                <a:cs typeface="Arial MT"/>
              </a:rPr>
              <a:t>/Conselhos Regionais de Enfermagem:</a:t>
            </a:r>
          </a:p>
          <a:p>
            <a:pPr algn="just"/>
            <a:r>
              <a:rPr lang="pt-BR" sz="2000" dirty="0"/>
              <a:t>1.1. Devem executar seus trabalhos com honestidade diligência e responsabilidade.</a:t>
            </a:r>
          </a:p>
          <a:p>
            <a:pPr algn="just"/>
            <a:r>
              <a:rPr lang="pt-BR" sz="2000" dirty="0"/>
              <a:t>1.2. Devem observar a lei e procederem às divulgações esperadas pela legislação e pela profissão.</a:t>
            </a:r>
          </a:p>
          <a:p>
            <a:pPr algn="just"/>
            <a:r>
              <a:rPr lang="pt-BR" sz="2000" dirty="0"/>
              <a:t>1.3. Não devem, conscientemente, fazerem parte de qualquer atividade ilegal ou se envolverem em atos impróprios para a profissão de controle interno ou para a organização.</a:t>
            </a:r>
          </a:p>
          <a:p>
            <a:pPr algn="just"/>
            <a:r>
              <a:rPr lang="pt-BR" sz="2000" dirty="0"/>
              <a:t>1.4. Devem respeitar e contribuir para os objetivos legítimos e éticos da organização.</a:t>
            </a:r>
          </a:p>
          <a:p>
            <a:endParaRPr lang="pt-BR" sz="2000" dirty="0"/>
          </a:p>
          <a:p>
            <a:endParaRPr lang="pt-BR" sz="2000" dirty="0"/>
          </a:p>
        </p:txBody>
      </p:sp>
    </p:spTree>
    <p:extLst>
      <p:ext uri="{BB962C8B-B14F-4D97-AF65-F5344CB8AC3E}">
        <p14:creationId xmlns:p14="http://schemas.microsoft.com/office/powerpoint/2010/main" val="4120667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b="1" kern="1200" dirty="0">
                <a:solidFill>
                  <a:srgbClr val="000000"/>
                </a:solidFill>
                <a:effectLst/>
                <a:latin typeface="Calibri" panose="020F0502020204030204" pitchFamily="34" charset="0"/>
                <a:ea typeface="+mj-ea"/>
                <a:cs typeface="+mj-cs"/>
              </a:rPr>
              <a:t>Código de Ética dos Órgãos de Controle Interno do Sistema </a:t>
            </a:r>
            <a:r>
              <a:rPr lang="pt-BR" sz="2800" b="1" kern="1200" dirty="0" err="1">
                <a:solidFill>
                  <a:srgbClr val="000000"/>
                </a:solidFill>
                <a:effectLst/>
                <a:latin typeface="Calibri" panose="020F0502020204030204" pitchFamily="34" charset="0"/>
                <a:ea typeface="+mj-ea"/>
                <a:cs typeface="+mj-cs"/>
              </a:rPr>
              <a:t>Cofen</a:t>
            </a:r>
            <a:r>
              <a:rPr lang="pt-BR" sz="2800" b="1" kern="1200" dirty="0">
                <a:solidFill>
                  <a:srgbClr val="000000"/>
                </a:solidFill>
                <a:effectLst/>
                <a:latin typeface="Calibri" panose="020F0502020204030204" pitchFamily="34" charset="0"/>
                <a:ea typeface="+mj-ea"/>
                <a:cs typeface="+mj-cs"/>
              </a:rPr>
              <a:t>/Conselhos Regionais de Enfermagem. </a:t>
            </a:r>
            <a:endParaRPr lang="pt-BR" sz="2800" b="1" dirty="0"/>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0" marR="81915" indent="0">
              <a:buNone/>
              <a:tabLst>
                <a:tab pos="545465" algn="l"/>
              </a:tabLst>
            </a:pPr>
            <a:r>
              <a:rPr lang="pt-BR" sz="2000" b="1" dirty="0">
                <a:latin typeface="Arial MT"/>
                <a:ea typeface="Arial MT"/>
                <a:cs typeface="Arial MT"/>
              </a:rPr>
              <a:t>2. Objetividade</a:t>
            </a:r>
          </a:p>
          <a:p>
            <a:pPr marL="0" marR="81915" indent="0" algn="just">
              <a:buNone/>
              <a:tabLst>
                <a:tab pos="545465" algn="l"/>
              </a:tabLst>
            </a:pPr>
            <a:r>
              <a:rPr lang="pt-BR" sz="2000" dirty="0">
                <a:effectLst/>
                <a:latin typeface="Arial MT"/>
                <a:ea typeface="Arial MT"/>
                <a:cs typeface="Arial MT"/>
              </a:rPr>
              <a:t>Os ocupantes de cargos nos Órgãos de Controle Interno do Sistema </a:t>
            </a:r>
            <a:r>
              <a:rPr lang="pt-BR" sz="2000" dirty="0" err="1">
                <a:effectLst/>
                <a:latin typeface="Arial MT"/>
                <a:ea typeface="Arial MT"/>
                <a:cs typeface="Arial MT"/>
              </a:rPr>
              <a:t>Cofen</a:t>
            </a:r>
            <a:r>
              <a:rPr lang="pt-BR" sz="2000" dirty="0">
                <a:effectLst/>
                <a:latin typeface="Arial MT"/>
                <a:ea typeface="Arial MT"/>
                <a:cs typeface="Arial MT"/>
              </a:rPr>
              <a:t>/Conselhos Regionais de Enfermagem:</a:t>
            </a:r>
          </a:p>
          <a:p>
            <a:pPr marL="0" marR="81915" indent="0" algn="just">
              <a:buNone/>
              <a:tabLst>
                <a:tab pos="545465" algn="l"/>
              </a:tabLst>
            </a:pPr>
            <a:r>
              <a:rPr lang="pt-BR" sz="2000" dirty="0">
                <a:latin typeface="Arial MT"/>
                <a:ea typeface="Arial MT"/>
                <a:cs typeface="Arial MT"/>
              </a:rPr>
              <a:t>2.1. Não devem participar de qualquer atividade ou relacionamento que possa prejudicar ou que presumidamente prejudicaria sua avaliação imparcial. Esta participação inclui aquelas atividades ou relacionamentos que possam estar em conflito com os interesses da organização.</a:t>
            </a:r>
            <a:endParaRPr lang="pt-BR" sz="2000" dirty="0">
              <a:effectLst/>
              <a:latin typeface="Arial MT"/>
              <a:ea typeface="Arial MT"/>
              <a:cs typeface="Arial MT"/>
            </a:endParaRPr>
          </a:p>
          <a:p>
            <a:pPr marL="0" marR="81915" indent="0" algn="just">
              <a:buNone/>
              <a:tabLst>
                <a:tab pos="545465" algn="l"/>
              </a:tabLst>
            </a:pPr>
            <a:r>
              <a:rPr lang="pt-BR" sz="2000" dirty="0">
                <a:effectLst/>
                <a:latin typeface="Arial MT"/>
                <a:ea typeface="Arial MT"/>
                <a:cs typeface="Arial MT"/>
              </a:rPr>
              <a:t>2.2. Devem divulgar todos os fatos materiais de seu conhecimento que, cas</a:t>
            </a:r>
            <a:r>
              <a:rPr lang="pt-BR" sz="2000" dirty="0">
                <a:latin typeface="Arial MT"/>
                <a:ea typeface="Arial MT"/>
                <a:cs typeface="Arial MT"/>
              </a:rPr>
              <a:t>o não sejam divulgados, possam distorcer o reporte sobre as atividades sob revisão.</a:t>
            </a:r>
            <a:endParaRPr lang="pt-BR" sz="2000" dirty="0">
              <a:effectLst/>
              <a:latin typeface="Arial MT"/>
              <a:ea typeface="Arial MT"/>
              <a:cs typeface="Arial MT"/>
            </a:endParaRPr>
          </a:p>
          <a:p>
            <a:pPr marL="0" marR="81915" indent="0" algn="just">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3643020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kern="1200" dirty="0">
                <a:solidFill>
                  <a:srgbClr val="000000"/>
                </a:solidFill>
                <a:effectLst/>
                <a:latin typeface="Calibri" panose="020F0502020204030204" pitchFamily="34" charset="0"/>
                <a:ea typeface="+mj-ea"/>
                <a:cs typeface="+mj-cs"/>
              </a:rPr>
              <a:t>Código de Ética dos Órgãos de Controle Interno do Sistema </a:t>
            </a:r>
            <a:r>
              <a:rPr lang="pt-BR" sz="3100" b="1" kern="1200" dirty="0" err="1">
                <a:solidFill>
                  <a:srgbClr val="000000"/>
                </a:solidFill>
                <a:effectLst/>
                <a:latin typeface="Calibri" panose="020F0502020204030204" pitchFamily="34" charset="0"/>
                <a:ea typeface="+mj-ea"/>
                <a:cs typeface="+mj-cs"/>
              </a:rPr>
              <a:t>Cofen</a:t>
            </a:r>
            <a:r>
              <a:rPr lang="pt-BR" sz="3100" b="1" kern="1200" dirty="0">
                <a:solidFill>
                  <a:srgbClr val="000000"/>
                </a:solidFill>
                <a:effectLst/>
                <a:latin typeface="Calibri" panose="020F0502020204030204" pitchFamily="34" charset="0"/>
                <a:ea typeface="+mj-ea"/>
                <a:cs typeface="+mj-cs"/>
              </a:rPr>
              <a:t>/Conselhos Regionais de Enfermagem</a:t>
            </a:r>
            <a:r>
              <a:rPr lang="pt-BR" sz="4400" b="1" kern="1200" dirty="0">
                <a:solidFill>
                  <a:srgbClr val="000000"/>
                </a:solidFill>
                <a:effectLst/>
                <a:latin typeface="Calibri" panose="020F0502020204030204" pitchFamily="34" charset="0"/>
                <a:ea typeface="+mj-ea"/>
                <a:cs typeface="+mj-cs"/>
              </a:rPr>
              <a:t>. </a:t>
            </a:r>
            <a:endParaRPr lang="pt-BR" b="1" dirty="0"/>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r>
              <a:rPr lang="pt-BR" sz="2400" b="1" dirty="0">
                <a:latin typeface="Arial MT"/>
                <a:ea typeface="Arial MT"/>
                <a:cs typeface="Arial MT"/>
              </a:rPr>
              <a:t>3. </a:t>
            </a:r>
            <a:r>
              <a:rPr lang="pt-BR" sz="2400" b="1" dirty="0" err="1">
                <a:latin typeface="Arial MT"/>
                <a:ea typeface="Arial MT"/>
                <a:cs typeface="Arial MT"/>
              </a:rPr>
              <a:t>Confidencilidade</a:t>
            </a:r>
            <a:endParaRPr lang="pt-BR" sz="2400" b="1" dirty="0">
              <a:latin typeface="Arial MT"/>
              <a:ea typeface="Arial MT"/>
              <a:cs typeface="Arial MT"/>
            </a:endParaRPr>
          </a:p>
          <a:p>
            <a:pPr algn="just"/>
            <a:r>
              <a:rPr lang="pt-BR" sz="2400" dirty="0">
                <a:latin typeface="Arial MT"/>
              </a:rPr>
              <a:t>Os ocupantes de cargos nos Órgãos de Controle Interno do Sistema </a:t>
            </a:r>
            <a:r>
              <a:rPr lang="pt-BR" sz="2400" dirty="0" err="1">
                <a:latin typeface="Arial MT"/>
              </a:rPr>
              <a:t>Cofen</a:t>
            </a:r>
            <a:r>
              <a:rPr lang="pt-BR" sz="2400" dirty="0">
                <a:latin typeface="Arial MT"/>
              </a:rPr>
              <a:t>/Conselhos Regionais de Enfermagem:</a:t>
            </a:r>
          </a:p>
          <a:p>
            <a:pPr algn="just"/>
            <a:r>
              <a:rPr lang="pt-BR" sz="2400" dirty="0">
                <a:latin typeface="Arial MT"/>
              </a:rPr>
              <a:t>3.1. Devem ser prudentes no uso e proteção das informações obtidas no curso de suas funções.</a:t>
            </a:r>
          </a:p>
          <a:p>
            <a:pPr algn="just"/>
            <a:r>
              <a:rPr lang="pt-BR" sz="2400" dirty="0">
                <a:latin typeface="Arial MT"/>
              </a:rPr>
              <a:t>3.2. Não devem utilizar informações para qualquer vantagem pessoal ou de quaisquer outras maneiras contrária à lei ou em detrimento dos objetivos legítimos e éticos da organização.</a:t>
            </a:r>
            <a:endParaRPr lang="pt-BR" sz="2400" dirty="0"/>
          </a:p>
        </p:txBody>
      </p:sp>
    </p:spTree>
    <p:extLst>
      <p:ext uri="{BB962C8B-B14F-4D97-AF65-F5344CB8AC3E}">
        <p14:creationId xmlns:p14="http://schemas.microsoft.com/office/powerpoint/2010/main" val="298361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b="1" kern="1200" dirty="0">
                <a:solidFill>
                  <a:srgbClr val="000000"/>
                </a:solidFill>
                <a:effectLst/>
                <a:latin typeface="Calibri" panose="020F0502020204030204" pitchFamily="34" charset="0"/>
                <a:ea typeface="+mj-ea"/>
                <a:cs typeface="+mj-cs"/>
              </a:rPr>
              <a:t>Código de Ética dos Órgãos de Controle Interno do Sistema </a:t>
            </a:r>
            <a:r>
              <a:rPr lang="pt-BR" sz="3100" b="1" kern="1200" dirty="0" err="1">
                <a:solidFill>
                  <a:srgbClr val="000000"/>
                </a:solidFill>
                <a:effectLst/>
                <a:latin typeface="Calibri" panose="020F0502020204030204" pitchFamily="34" charset="0"/>
                <a:ea typeface="+mj-ea"/>
                <a:cs typeface="+mj-cs"/>
              </a:rPr>
              <a:t>Cofen</a:t>
            </a:r>
            <a:r>
              <a:rPr lang="pt-BR" sz="3100" b="1" kern="1200" dirty="0">
                <a:solidFill>
                  <a:srgbClr val="000000"/>
                </a:solidFill>
                <a:effectLst/>
                <a:latin typeface="Calibri" panose="020F0502020204030204" pitchFamily="34" charset="0"/>
                <a:ea typeface="+mj-ea"/>
                <a:cs typeface="+mj-cs"/>
              </a:rPr>
              <a:t>/Conselhos Regionais de Enfermagem</a:t>
            </a:r>
            <a:r>
              <a:rPr lang="pt-BR" sz="6000" b="1" kern="1200" dirty="0">
                <a:solidFill>
                  <a:srgbClr val="000000"/>
                </a:solidFill>
                <a:effectLst/>
                <a:latin typeface="Calibri" panose="020F0502020204030204" pitchFamily="34" charset="0"/>
                <a:ea typeface="+mj-ea"/>
                <a:cs typeface="+mj-cs"/>
              </a:rPr>
              <a:t>. </a:t>
            </a:r>
            <a:endParaRPr lang="pt-BR" b="1" dirty="0"/>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lnSpcReduction="10000"/>
          </a:bodyPr>
          <a:lstStyle/>
          <a:p>
            <a:pPr marL="0" marR="81915" indent="0">
              <a:buNone/>
              <a:tabLst>
                <a:tab pos="545465" algn="l"/>
              </a:tabLst>
            </a:pPr>
            <a:r>
              <a:rPr lang="pt-BR" sz="2000" b="1" dirty="0">
                <a:latin typeface="Arial MT"/>
                <a:ea typeface="Arial MT"/>
                <a:cs typeface="Arial MT"/>
              </a:rPr>
              <a:t>4. Competência</a:t>
            </a:r>
          </a:p>
          <a:p>
            <a:pPr marL="0" marR="81915" indent="0">
              <a:buNone/>
              <a:tabLst>
                <a:tab pos="545465" algn="l"/>
              </a:tabLst>
            </a:pPr>
            <a:endParaRPr lang="pt-BR" sz="2000" b="1" dirty="0">
              <a:effectLst/>
              <a:latin typeface="Arial MT"/>
              <a:ea typeface="Arial MT"/>
              <a:cs typeface="Arial MT"/>
            </a:endParaRPr>
          </a:p>
          <a:p>
            <a:pPr marL="0" marR="81915" indent="0" algn="just">
              <a:buNone/>
              <a:tabLst>
                <a:tab pos="545465" algn="l"/>
              </a:tabLst>
            </a:pPr>
            <a:r>
              <a:rPr lang="pt-BR" sz="2400" dirty="0">
                <a:latin typeface="Arial MT"/>
                <a:ea typeface="Arial MT"/>
                <a:cs typeface="Arial MT"/>
              </a:rPr>
              <a:t>Os ocupantes de cargo de controle interno no Sistema </a:t>
            </a:r>
            <a:r>
              <a:rPr lang="pt-BR" sz="2400" dirty="0" err="1">
                <a:latin typeface="Arial MT"/>
                <a:ea typeface="Arial MT"/>
                <a:cs typeface="Arial MT"/>
              </a:rPr>
              <a:t>Cofen</a:t>
            </a:r>
            <a:r>
              <a:rPr lang="pt-BR" sz="2400" dirty="0">
                <a:latin typeface="Arial MT"/>
                <a:ea typeface="Arial MT"/>
                <a:cs typeface="Arial MT"/>
              </a:rPr>
              <a:t>/Conselhos Regionais de Enfermagem:</a:t>
            </a:r>
          </a:p>
          <a:p>
            <a:pPr marL="0" marR="81915" indent="0" algn="just">
              <a:buNone/>
              <a:tabLst>
                <a:tab pos="545465" algn="l"/>
              </a:tabLst>
            </a:pPr>
            <a:r>
              <a:rPr lang="pt-BR" sz="2400" dirty="0">
                <a:effectLst/>
                <a:latin typeface="Arial MT"/>
                <a:ea typeface="Arial MT"/>
                <a:cs typeface="Arial MT"/>
              </a:rPr>
              <a:t>4.1. Devem se envolver somente com aqueles serviços para os quais possuam os necessários conhecimentos, habilidades e experiência.</a:t>
            </a:r>
          </a:p>
          <a:p>
            <a:pPr marL="0" marR="81915" indent="0" algn="just">
              <a:buNone/>
              <a:tabLst>
                <a:tab pos="545465" algn="l"/>
              </a:tabLst>
            </a:pPr>
            <a:r>
              <a:rPr lang="pt-BR" sz="2400" dirty="0">
                <a:latin typeface="Arial MT"/>
                <a:ea typeface="Arial MT"/>
                <a:cs typeface="Arial MT"/>
              </a:rPr>
              <a:t>4.2. Devem executar os serviços de controle interno em conformidade com as Normas Internacionais para a Prática Profissional de Auditoria Interna. </a:t>
            </a:r>
          </a:p>
          <a:p>
            <a:pPr marL="0" marR="81915" indent="0" algn="just">
              <a:buNone/>
              <a:tabLst>
                <a:tab pos="545465" algn="l"/>
              </a:tabLst>
            </a:pPr>
            <a:r>
              <a:rPr lang="pt-BR" sz="2400" dirty="0">
                <a:effectLst/>
                <a:latin typeface="Arial MT"/>
                <a:ea typeface="Arial MT"/>
                <a:cs typeface="Arial MT"/>
              </a:rPr>
              <a:t>4.3. Devem melhorar continuamente sua proficiência, e a </a:t>
            </a:r>
            <a:r>
              <a:rPr lang="pt-BR" sz="2400" dirty="0" err="1">
                <a:effectLst/>
                <a:latin typeface="Arial MT"/>
                <a:ea typeface="Arial MT"/>
                <a:cs typeface="Arial MT"/>
              </a:rPr>
              <a:t>eficátcia</a:t>
            </a:r>
            <a:r>
              <a:rPr lang="pt-BR" sz="2400" dirty="0">
                <a:effectLst/>
                <a:latin typeface="Arial MT"/>
                <a:ea typeface="Arial MT"/>
                <a:cs typeface="Arial MT"/>
              </a:rPr>
              <a:t> e qualidade de seus serviços.</a:t>
            </a: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285340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Controle Interno nos Conselhos de Enfermagem</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a:xfrm>
            <a:off x="457200" y="3212976"/>
            <a:ext cx="8229600" cy="2913187"/>
          </a:xfrm>
        </p:spPr>
        <p:txBody>
          <a:bodyPr>
            <a:normAutofit/>
          </a:bodyPr>
          <a:lstStyle/>
          <a:p>
            <a:pPr marL="0" marR="81915" indent="0">
              <a:buNone/>
              <a:tabLst>
                <a:tab pos="545465" algn="l"/>
              </a:tabLst>
            </a:pPr>
            <a:r>
              <a:rPr lang="pt-BR" sz="24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RESOLUÇÃO COFEN Nº 421/2012 – </a:t>
            </a:r>
            <a:r>
              <a:rPr lang="pt-BR" sz="2400" b="1" i="1" kern="1800" dirty="0">
                <a:solidFill>
                  <a:schemeClr val="tx2">
                    <a:lumMod val="60000"/>
                    <a:lumOff val="40000"/>
                  </a:schemeClr>
                </a:solidFill>
                <a:latin typeface="Verdana" panose="020B0604030504040204" pitchFamily="34" charset="0"/>
              </a:rPr>
              <a:t>Aprova o Regimento Interno do Conselho Federal de Enfermagem e dá outras providências</a:t>
            </a:r>
            <a:r>
              <a:rPr lang="pt-BR" sz="1600" b="1" i="1" kern="1800" dirty="0">
                <a:solidFill>
                  <a:schemeClr val="tx2">
                    <a:lumMod val="60000"/>
                    <a:lumOff val="40000"/>
                  </a:schemeClr>
                </a:solidFill>
                <a:latin typeface="Verdana" panose="020B0604030504040204" pitchFamily="34" charset="0"/>
              </a:rPr>
              <a:t>.</a:t>
            </a:r>
          </a:p>
          <a:p>
            <a:pPr algn="just" fontAlgn="base"/>
            <a:r>
              <a:rPr lang="pt-BR" b="0" i="0" dirty="0">
                <a:solidFill>
                  <a:srgbClr val="555555"/>
                </a:solidFill>
                <a:effectLst/>
                <a:latin typeface="Arial" panose="020B0604020202020204" pitchFamily="34" charset="0"/>
              </a:rPr>
              <a:t> </a:t>
            </a:r>
          </a:p>
          <a:p>
            <a:endParaRPr lang="pt-BR" dirty="0"/>
          </a:p>
        </p:txBody>
      </p:sp>
    </p:spTree>
    <p:extLst>
      <p:ext uri="{BB962C8B-B14F-4D97-AF65-F5344CB8AC3E}">
        <p14:creationId xmlns:p14="http://schemas.microsoft.com/office/powerpoint/2010/main" val="3146285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AD5899-B993-4252-A466-6A85AB4B371A}"/>
              </a:ext>
            </a:extLst>
          </p:cNvPr>
          <p:cNvSpPr>
            <a:spLocks noGrp="1"/>
          </p:cNvSpPr>
          <p:nvPr>
            <p:ph type="title"/>
          </p:nvPr>
        </p:nvSpPr>
        <p:spPr/>
        <p:txBody>
          <a:bodyPr>
            <a:normAutofit/>
          </a:bodyPr>
          <a:lstStyle/>
          <a:p>
            <a:r>
              <a:rPr lang="pt-BR" sz="2800" b="1" dirty="0"/>
              <a:t>Organograma da Controladoria-Geral do </a:t>
            </a:r>
            <a:r>
              <a:rPr lang="pt-BR" sz="2800" b="1" dirty="0" err="1"/>
              <a:t>Cofen</a:t>
            </a:r>
            <a:endParaRPr lang="pt-BR" sz="2800" b="1" dirty="0"/>
          </a:p>
        </p:txBody>
      </p:sp>
      <p:sp>
        <p:nvSpPr>
          <p:cNvPr id="3" name="Espaço Reservado para Texto 2">
            <a:extLst>
              <a:ext uri="{FF2B5EF4-FFF2-40B4-BE49-F238E27FC236}">
                <a16:creationId xmlns:a16="http://schemas.microsoft.com/office/drawing/2014/main" id="{20F361E1-5F91-4B7C-873D-DB610C8FBEBE}"/>
              </a:ext>
            </a:extLst>
          </p:cNvPr>
          <p:cNvSpPr>
            <a:spLocks noGrp="1"/>
          </p:cNvSpPr>
          <p:nvPr>
            <p:ph type="body" idx="1"/>
          </p:nvPr>
        </p:nvSpPr>
        <p:spPr/>
        <p:txBody>
          <a:bodyPr/>
          <a:lstStyle/>
          <a:p>
            <a:pPr algn="ctr"/>
            <a:r>
              <a:rPr lang="pt-BR" dirty="0"/>
              <a:t>Divisão de Controle Interno</a:t>
            </a:r>
          </a:p>
        </p:txBody>
      </p:sp>
      <p:sp>
        <p:nvSpPr>
          <p:cNvPr id="4" name="Espaço Reservado para Conteúdo 3">
            <a:extLst>
              <a:ext uri="{FF2B5EF4-FFF2-40B4-BE49-F238E27FC236}">
                <a16:creationId xmlns:a16="http://schemas.microsoft.com/office/drawing/2014/main" id="{AB9C11F1-156B-4B69-8C3C-A725DD5B5CB8}"/>
              </a:ext>
            </a:extLst>
          </p:cNvPr>
          <p:cNvSpPr>
            <a:spLocks noGrp="1"/>
          </p:cNvSpPr>
          <p:nvPr>
            <p:ph sz="half" idx="2"/>
          </p:nvPr>
        </p:nvSpPr>
        <p:spPr/>
        <p:txBody>
          <a:bodyPr/>
          <a:lstStyle/>
          <a:p>
            <a:endParaRPr lang="pt-BR" dirty="0"/>
          </a:p>
          <a:p>
            <a:pPr algn="ctr"/>
            <a:r>
              <a:rPr lang="pt-BR" dirty="0"/>
              <a:t>Exerce o controle interno de forma prévia e/ou concomitante.</a:t>
            </a:r>
          </a:p>
        </p:txBody>
      </p:sp>
      <p:sp>
        <p:nvSpPr>
          <p:cNvPr id="5" name="Espaço Reservado para Texto 4">
            <a:extLst>
              <a:ext uri="{FF2B5EF4-FFF2-40B4-BE49-F238E27FC236}">
                <a16:creationId xmlns:a16="http://schemas.microsoft.com/office/drawing/2014/main" id="{C8F1A5A2-BAB8-44BB-AA73-96AC604C63D1}"/>
              </a:ext>
            </a:extLst>
          </p:cNvPr>
          <p:cNvSpPr>
            <a:spLocks noGrp="1"/>
          </p:cNvSpPr>
          <p:nvPr>
            <p:ph type="body" sz="quarter" idx="3"/>
          </p:nvPr>
        </p:nvSpPr>
        <p:spPr/>
        <p:txBody>
          <a:bodyPr/>
          <a:lstStyle/>
          <a:p>
            <a:pPr algn="ctr"/>
            <a:r>
              <a:rPr lang="pt-BR" dirty="0"/>
              <a:t>Divisão de Auditoria Interna</a:t>
            </a:r>
          </a:p>
        </p:txBody>
      </p:sp>
      <p:sp>
        <p:nvSpPr>
          <p:cNvPr id="6" name="Espaço Reservado para Conteúdo 5">
            <a:extLst>
              <a:ext uri="{FF2B5EF4-FFF2-40B4-BE49-F238E27FC236}">
                <a16:creationId xmlns:a16="http://schemas.microsoft.com/office/drawing/2014/main" id="{E641878D-4675-4FA5-B795-DAB48BB28DB7}"/>
              </a:ext>
            </a:extLst>
          </p:cNvPr>
          <p:cNvSpPr>
            <a:spLocks noGrp="1"/>
          </p:cNvSpPr>
          <p:nvPr>
            <p:ph sz="quarter" idx="4"/>
          </p:nvPr>
        </p:nvSpPr>
        <p:spPr/>
        <p:txBody>
          <a:bodyPr/>
          <a:lstStyle/>
          <a:p>
            <a:endParaRPr lang="pt-BR" dirty="0"/>
          </a:p>
          <a:p>
            <a:r>
              <a:rPr lang="pt-BR" dirty="0"/>
              <a:t>Exerce o controle interno exerce de forma posterior.</a:t>
            </a:r>
          </a:p>
          <a:p>
            <a:endParaRPr lang="pt-BR" dirty="0"/>
          </a:p>
        </p:txBody>
      </p:sp>
    </p:spTree>
    <p:extLst>
      <p:ext uri="{BB962C8B-B14F-4D97-AF65-F5344CB8AC3E}">
        <p14:creationId xmlns:p14="http://schemas.microsoft.com/office/powerpoint/2010/main" val="963370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AD5899-B993-4252-A466-6A85AB4B371A}"/>
              </a:ext>
            </a:extLst>
          </p:cNvPr>
          <p:cNvSpPr>
            <a:spLocks noGrp="1"/>
          </p:cNvSpPr>
          <p:nvPr>
            <p:ph type="title"/>
          </p:nvPr>
        </p:nvSpPr>
        <p:spPr/>
        <p:txBody>
          <a:bodyPr>
            <a:normAutofit/>
          </a:bodyPr>
          <a:lstStyle/>
          <a:p>
            <a:r>
              <a:rPr lang="pt-BR" sz="2000" b="1" dirty="0"/>
              <a:t>Integrantes da Controladoria-Geral do </a:t>
            </a:r>
            <a:r>
              <a:rPr lang="pt-BR" sz="2000" b="1" dirty="0" err="1"/>
              <a:t>Cofen</a:t>
            </a:r>
            <a:br>
              <a:rPr lang="pt-BR" sz="2000" b="1" dirty="0"/>
            </a:br>
            <a:r>
              <a:rPr lang="pt-BR" sz="2000" b="1" dirty="0"/>
              <a:t>José Carlos Teixeira – Controlador-Geral</a:t>
            </a:r>
            <a:br>
              <a:rPr lang="pt-BR" sz="2000" b="1" dirty="0"/>
            </a:br>
            <a:r>
              <a:rPr lang="pt-BR" sz="2000" b="1" dirty="0"/>
              <a:t>Cássia Oliveira – Assistente Administrativo</a:t>
            </a:r>
          </a:p>
        </p:txBody>
      </p:sp>
      <p:sp>
        <p:nvSpPr>
          <p:cNvPr id="3" name="Espaço Reservado para Texto 2">
            <a:extLst>
              <a:ext uri="{FF2B5EF4-FFF2-40B4-BE49-F238E27FC236}">
                <a16:creationId xmlns:a16="http://schemas.microsoft.com/office/drawing/2014/main" id="{20F361E1-5F91-4B7C-873D-DB610C8FBEBE}"/>
              </a:ext>
            </a:extLst>
          </p:cNvPr>
          <p:cNvSpPr>
            <a:spLocks noGrp="1"/>
          </p:cNvSpPr>
          <p:nvPr>
            <p:ph type="body" idx="1"/>
          </p:nvPr>
        </p:nvSpPr>
        <p:spPr/>
        <p:txBody>
          <a:bodyPr>
            <a:normAutofit/>
          </a:bodyPr>
          <a:lstStyle/>
          <a:p>
            <a:pPr algn="ctr"/>
            <a:r>
              <a:rPr lang="pt-BR" dirty="0"/>
              <a:t>Divisão de Controle Interno</a:t>
            </a:r>
          </a:p>
        </p:txBody>
      </p:sp>
      <p:sp>
        <p:nvSpPr>
          <p:cNvPr id="4" name="Espaço Reservado para Conteúdo 3">
            <a:extLst>
              <a:ext uri="{FF2B5EF4-FFF2-40B4-BE49-F238E27FC236}">
                <a16:creationId xmlns:a16="http://schemas.microsoft.com/office/drawing/2014/main" id="{AB9C11F1-156B-4B69-8C3C-A725DD5B5CB8}"/>
              </a:ext>
            </a:extLst>
          </p:cNvPr>
          <p:cNvSpPr>
            <a:spLocks noGrp="1"/>
          </p:cNvSpPr>
          <p:nvPr>
            <p:ph sz="half" idx="2"/>
          </p:nvPr>
        </p:nvSpPr>
        <p:spPr/>
        <p:txBody>
          <a:bodyPr>
            <a:normAutofit lnSpcReduction="10000"/>
          </a:bodyPr>
          <a:lstStyle/>
          <a:p>
            <a:r>
              <a:rPr lang="pt-BR" dirty="0"/>
              <a:t>1. Marcos Célio Biage – Chefe da Divisão</a:t>
            </a:r>
          </a:p>
          <a:p>
            <a:r>
              <a:rPr lang="pt-BR" dirty="0"/>
              <a:t>2. Lílian </a:t>
            </a:r>
            <a:r>
              <a:rPr lang="pt-BR" dirty="0" err="1"/>
              <a:t>Bengard</a:t>
            </a:r>
            <a:r>
              <a:rPr lang="pt-BR" dirty="0"/>
              <a:t> – Contadora</a:t>
            </a:r>
          </a:p>
          <a:p>
            <a:r>
              <a:rPr lang="pt-BR" dirty="0"/>
              <a:t>3. Pablo Silvestre – Técnico em Contabilidade</a:t>
            </a:r>
          </a:p>
          <a:p>
            <a:r>
              <a:rPr lang="pt-BR" dirty="0"/>
              <a:t>4. </a:t>
            </a:r>
            <a:r>
              <a:rPr lang="pt-BR" dirty="0" err="1"/>
              <a:t>Rogeane</a:t>
            </a:r>
            <a:r>
              <a:rPr lang="pt-BR" dirty="0"/>
              <a:t> Farias – Técnica em Contabilidade</a:t>
            </a:r>
          </a:p>
          <a:p>
            <a:pPr algn="ctr"/>
            <a:endParaRPr lang="pt-BR" dirty="0"/>
          </a:p>
        </p:txBody>
      </p:sp>
      <p:sp>
        <p:nvSpPr>
          <p:cNvPr id="5" name="Espaço Reservado para Texto 4">
            <a:extLst>
              <a:ext uri="{FF2B5EF4-FFF2-40B4-BE49-F238E27FC236}">
                <a16:creationId xmlns:a16="http://schemas.microsoft.com/office/drawing/2014/main" id="{C8F1A5A2-BAB8-44BB-AA73-96AC604C63D1}"/>
              </a:ext>
            </a:extLst>
          </p:cNvPr>
          <p:cNvSpPr>
            <a:spLocks noGrp="1"/>
          </p:cNvSpPr>
          <p:nvPr>
            <p:ph type="body" sz="quarter" idx="3"/>
          </p:nvPr>
        </p:nvSpPr>
        <p:spPr/>
        <p:txBody>
          <a:bodyPr>
            <a:normAutofit/>
          </a:bodyPr>
          <a:lstStyle/>
          <a:p>
            <a:pPr algn="ctr"/>
            <a:r>
              <a:rPr lang="pt-BR" dirty="0"/>
              <a:t>Divisão de Auditoria Interna</a:t>
            </a:r>
          </a:p>
        </p:txBody>
      </p:sp>
      <p:sp>
        <p:nvSpPr>
          <p:cNvPr id="6" name="Espaço Reservado para Conteúdo 5">
            <a:extLst>
              <a:ext uri="{FF2B5EF4-FFF2-40B4-BE49-F238E27FC236}">
                <a16:creationId xmlns:a16="http://schemas.microsoft.com/office/drawing/2014/main" id="{E641878D-4675-4FA5-B795-DAB48BB28DB7}"/>
              </a:ext>
            </a:extLst>
          </p:cNvPr>
          <p:cNvSpPr>
            <a:spLocks noGrp="1"/>
          </p:cNvSpPr>
          <p:nvPr>
            <p:ph sz="quarter" idx="4"/>
          </p:nvPr>
        </p:nvSpPr>
        <p:spPr/>
        <p:txBody>
          <a:bodyPr>
            <a:normAutofit lnSpcReduction="10000"/>
          </a:bodyPr>
          <a:lstStyle/>
          <a:p>
            <a:r>
              <a:rPr lang="pt-BR" dirty="0"/>
              <a:t>1. Leziel Alves Lopes – Chefe da Divisão</a:t>
            </a:r>
          </a:p>
          <a:p>
            <a:r>
              <a:rPr lang="pt-BR" dirty="0"/>
              <a:t>2. Edson Passos - Contador</a:t>
            </a:r>
          </a:p>
          <a:p>
            <a:r>
              <a:rPr lang="pt-BR" dirty="0"/>
              <a:t>2. Eduardo Oliveira – Assistente Administrativo</a:t>
            </a:r>
          </a:p>
          <a:p>
            <a:r>
              <a:rPr lang="pt-BR" dirty="0"/>
              <a:t>3. Ivan Queiroz – Contador</a:t>
            </a:r>
          </a:p>
          <a:p>
            <a:r>
              <a:rPr lang="pt-BR" dirty="0"/>
              <a:t>4. Letícia Guerra – Contadora</a:t>
            </a:r>
          </a:p>
          <a:p>
            <a:r>
              <a:rPr lang="pt-BR" dirty="0"/>
              <a:t>5. Sílvia da Anunciação - Contadora</a:t>
            </a:r>
          </a:p>
          <a:p>
            <a:endParaRPr lang="pt-BR" dirty="0"/>
          </a:p>
          <a:p>
            <a:endParaRPr lang="pt-BR" dirty="0"/>
          </a:p>
        </p:txBody>
      </p:sp>
    </p:spTree>
    <p:extLst>
      <p:ext uri="{BB962C8B-B14F-4D97-AF65-F5344CB8AC3E}">
        <p14:creationId xmlns:p14="http://schemas.microsoft.com/office/powerpoint/2010/main" val="3736763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0" y="4406900"/>
            <a:ext cx="9143999" cy="1830412"/>
          </a:xfrm>
        </p:spPr>
        <p:txBody>
          <a:bodyPr>
            <a:normAutofit fontScale="90000"/>
          </a:bodyPr>
          <a:lstStyle/>
          <a:p>
            <a:pPr algn="ctr"/>
            <a:r>
              <a:rPr lang="pt-BR" dirty="0">
                <a:solidFill>
                  <a:srgbClr val="00B0F0"/>
                </a:solidFill>
              </a:rPr>
              <a:t>Agradecimentos de toda a Equipe da controladoria do </a:t>
            </a:r>
            <a:r>
              <a:rPr lang="pt-BR" dirty="0" err="1">
                <a:solidFill>
                  <a:srgbClr val="00B0F0"/>
                </a:solidFill>
              </a:rPr>
              <a:t>Cofen</a:t>
            </a:r>
            <a:r>
              <a:rPr lang="pt-BR" dirty="0">
                <a:solidFill>
                  <a:srgbClr val="00B0F0"/>
                </a:solidFill>
              </a:rPr>
              <a:t>.</a:t>
            </a:r>
            <a:br>
              <a:rPr lang="pt-BR" dirty="0">
                <a:solidFill>
                  <a:srgbClr val="00B0F0"/>
                </a:solidFill>
              </a:rPr>
            </a:br>
            <a:r>
              <a:rPr lang="pt-BR" cap="none" dirty="0">
                <a:solidFill>
                  <a:srgbClr val="FF0000"/>
                </a:solidFill>
              </a:rPr>
              <a:t>jose.teixeira@cofen.gov.br</a:t>
            </a:r>
            <a:br>
              <a:rPr lang="pt-BR" dirty="0">
                <a:solidFill>
                  <a:srgbClr val="00B0F0"/>
                </a:solidFill>
              </a:rPr>
            </a:br>
            <a:br>
              <a:rPr lang="pt-BR" dirty="0">
                <a:solidFill>
                  <a:srgbClr val="00B0F0"/>
                </a:solidFill>
              </a:rPr>
            </a:br>
            <a:br>
              <a:rPr lang="pt-BR" dirty="0"/>
            </a:br>
            <a:endParaRPr lang="pt-BR" dirty="0"/>
          </a:p>
        </p:txBody>
      </p:sp>
      <p:sp>
        <p:nvSpPr>
          <p:cNvPr id="6" name="Espaço Reservado para Texto 5"/>
          <p:cNvSpPr>
            <a:spLocks noGrp="1"/>
          </p:cNvSpPr>
          <p:nvPr>
            <p:ph type="body" idx="1"/>
          </p:nvPr>
        </p:nvSpPr>
        <p:spPr/>
        <p:txBody>
          <a:bodyPr/>
          <a:lstStyle/>
          <a:p>
            <a:endParaRPr lang="pt-BR"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6752"/>
            <a:ext cx="9144000"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tângulo 6"/>
          <p:cNvSpPr/>
          <p:nvPr/>
        </p:nvSpPr>
        <p:spPr>
          <a:xfrm>
            <a:off x="2627784" y="0"/>
            <a:ext cx="6516216" cy="1107996"/>
          </a:xfrm>
          <a:prstGeom prst="rect">
            <a:avLst/>
          </a:prstGeom>
        </p:spPr>
        <p:txBody>
          <a:bodyPr wrap="square">
            <a:spAutoFit/>
          </a:bodyPr>
          <a:lstStyle/>
          <a:p>
            <a:pPr lvl="0" algn="ctr"/>
            <a:r>
              <a:rPr lang="pt-BR" sz="2200" b="1" i="1" dirty="0">
                <a:solidFill>
                  <a:srgbClr val="FF0000"/>
                </a:solidFill>
              </a:rPr>
              <a:t>Que os vossos esforços desafiem as impossibilidades, </a:t>
            </a:r>
          </a:p>
          <a:p>
            <a:pPr lvl="0" algn="ctr"/>
            <a:r>
              <a:rPr lang="pt-BR" sz="2200" b="1" i="1" dirty="0">
                <a:solidFill>
                  <a:srgbClr val="FF0000"/>
                </a:solidFill>
              </a:rPr>
              <a:t>lembrai-vos de que as grandes coisas do homem foram conquistadas do que parecia impossível.</a:t>
            </a:r>
            <a:endParaRPr lang="pt-BR" dirty="0">
              <a:solidFill>
                <a:srgbClr val="FF0000"/>
              </a:solidFill>
            </a:endParaRPr>
          </a:p>
        </p:txBody>
      </p:sp>
    </p:spTree>
    <p:extLst>
      <p:ext uri="{BB962C8B-B14F-4D97-AF65-F5344CB8AC3E}">
        <p14:creationId xmlns:p14="http://schemas.microsoft.com/office/powerpoint/2010/main" val="3106010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Prestação de Contas Anual – Atribuição 2</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fontScale="70000" lnSpcReduction="20000"/>
          </a:bodyPr>
          <a:lstStyle/>
          <a:p>
            <a:pPr marL="1371600" marR="81915" lvl="3" indent="0" algn="just">
              <a:buSzPts val="1200"/>
              <a:buNone/>
              <a:tabLst>
                <a:tab pos="545465" algn="l"/>
              </a:tabLst>
            </a:pPr>
            <a:r>
              <a:rPr lang="pt-PT" sz="2300" b="1" dirty="0">
                <a:latin typeface="Arial MT"/>
              </a:rPr>
              <a:t>2. Organizar as prestações de contas do ordenador de despesa e apoiar o controle externo no exercício da sua missão constitucional. </a:t>
            </a:r>
          </a:p>
          <a:p>
            <a:pPr marL="1600200" marR="81915" lvl="3" indent="-228600" algn="just">
              <a:buSzPts val="1200"/>
              <a:buFont typeface="Arial MT"/>
              <a:buAutoNum type="arabicPeriod"/>
              <a:tabLst>
                <a:tab pos="545465" algn="l"/>
              </a:tabLst>
            </a:pPr>
            <a:endParaRPr lang="pt-BR" sz="2300" b="1" dirty="0">
              <a:effectLst/>
              <a:latin typeface="Arial MT"/>
              <a:ea typeface="Arial MT"/>
              <a:cs typeface="Arial MT"/>
            </a:endParaRPr>
          </a:p>
          <a:p>
            <a:pPr marL="1600200" marR="81915" lvl="3" indent="-228600" algn="just">
              <a:buSzPts val="1200"/>
              <a:buFont typeface="Arial MT"/>
              <a:buAutoNum type="arabicPeriod"/>
              <a:tabLst>
                <a:tab pos="545465" algn="l"/>
              </a:tabLst>
            </a:pPr>
            <a:endParaRPr lang="pt-BR" b="1" dirty="0">
              <a:latin typeface="Arial MT"/>
              <a:ea typeface="Arial MT"/>
              <a:cs typeface="Arial MT"/>
            </a:endParaRPr>
          </a:p>
          <a:p>
            <a:pPr marL="1371600" marR="81915" lvl="3" indent="0" algn="just">
              <a:buSzPts val="1200"/>
              <a:buNone/>
              <a:tabLst>
                <a:tab pos="545465" algn="l"/>
              </a:tabLst>
            </a:pPr>
            <a:endParaRPr lang="pt-BR" sz="2000" b="1" dirty="0">
              <a:effectLst/>
              <a:latin typeface="Arial MT"/>
              <a:ea typeface="Arial MT"/>
              <a:cs typeface="Arial MT"/>
            </a:endParaRPr>
          </a:p>
          <a:p>
            <a:pPr algn="just"/>
            <a:r>
              <a:rPr lang="pt-BR" sz="1800" b="1" dirty="0">
                <a:solidFill>
                  <a:srgbClr val="000000"/>
                </a:solidFill>
                <a:effectLst/>
                <a:latin typeface="Verdana" panose="020B0604030504040204" pitchFamily="34" charset="0"/>
                <a:ea typeface="Times New Roman" panose="02020603050405020304" pitchFamily="18" charset="0"/>
              </a:rPr>
              <a:t>Art. 1º</a:t>
            </a:r>
            <a:r>
              <a:rPr lang="pt-BR" sz="1800" dirty="0">
                <a:solidFill>
                  <a:srgbClr val="000000"/>
                </a:solidFill>
                <a:effectLst/>
                <a:latin typeface="Verdana" panose="020B0604030504040204" pitchFamily="34" charset="0"/>
                <a:ea typeface="Times New Roman" panose="02020603050405020304" pitchFamily="18" charset="0"/>
              </a:rPr>
              <a:t> As prestações de contas dos dirigentes e demais responsáveis por atos de gestão administrativa e financeira das autarquias integrantes do Sistema </a:t>
            </a:r>
            <a:r>
              <a:rPr lang="pt-BR" sz="1800" dirty="0" err="1">
                <a:solidFill>
                  <a:srgbClr val="000000"/>
                </a:solidFill>
                <a:effectLst/>
                <a:latin typeface="Verdana" panose="020B0604030504040204" pitchFamily="34" charset="0"/>
                <a:ea typeface="Times New Roman" panose="02020603050405020304" pitchFamily="18" charset="0"/>
              </a:rPr>
              <a:t>Cofen</a:t>
            </a:r>
            <a:r>
              <a:rPr lang="pt-BR" sz="1800" dirty="0">
                <a:solidFill>
                  <a:srgbClr val="000000"/>
                </a:solidFill>
                <a:effectLst/>
                <a:latin typeface="Verdana" panose="020B0604030504040204" pitchFamily="34" charset="0"/>
                <a:ea typeface="Times New Roman" panose="02020603050405020304" pitchFamily="18" charset="0"/>
              </a:rPr>
              <a:t>/Conselhos Regionais serão, a partir do exercício financeiro de 2015, organizadas e apresentadas ao Conselho Federal de Enfermagem de acordo com as disposições constantes nesta Resolução.</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 1º</a:t>
            </a:r>
            <a:r>
              <a:rPr lang="pt-BR" sz="1800" dirty="0">
                <a:solidFill>
                  <a:srgbClr val="000000"/>
                </a:solidFill>
                <a:effectLst/>
                <a:latin typeface="Verdana" panose="020B0604030504040204" pitchFamily="34" charset="0"/>
                <a:ea typeface="Times New Roman" panose="02020603050405020304" pitchFamily="18" charset="0"/>
              </a:rPr>
              <a:t> Prestação de contas é o procedimento pelo qual, dentro dos prazos fixados em lei, regulamento ou instrução, o responsável está obrigado a comprovar, por imposição legal, ante o órgão competente o uso, o emprego ou movimentação dos bens, numerário e valores que lhe foram entregues ou confiados.</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 2º </a:t>
            </a:r>
            <a:r>
              <a:rPr lang="pt-BR" sz="1800" dirty="0">
                <a:solidFill>
                  <a:srgbClr val="000000"/>
                </a:solidFill>
                <a:effectLst/>
                <a:latin typeface="Verdana" panose="020B0604030504040204" pitchFamily="34" charset="0"/>
                <a:ea typeface="Times New Roman" panose="02020603050405020304" pitchFamily="18" charset="0"/>
              </a:rPr>
              <a:t>A prestação de contas anual é um processo organizado pela Presidência da autarquia ou mediante designação, na qual constarão os atos de gestão efetuados no período, mediante elaboração das demonstrações contábeis e seus anexos, em atendimento às instruções emanadas pelo Tribunal de Contas da União e pelo Conselho Federal de Enfermagem.</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Art. 2º </a:t>
            </a:r>
            <a:r>
              <a:rPr lang="pt-BR" sz="1800" dirty="0">
                <a:solidFill>
                  <a:srgbClr val="000000"/>
                </a:solidFill>
                <a:effectLst/>
                <a:latin typeface="Verdana" panose="020B0604030504040204" pitchFamily="34" charset="0"/>
                <a:ea typeface="Times New Roman" panose="02020603050405020304" pitchFamily="18" charset="0"/>
              </a:rPr>
              <a:t>O prazo final para apresentação da prestação de contas anual será até o dia 28 de fevereiro do exercício financeiro seguinte ao exercício encerrado.</a:t>
            </a:r>
            <a:endParaRPr lang="pt-BR" sz="1800" dirty="0">
              <a:effectLst/>
              <a:latin typeface="Times New Roman" panose="02020603050405020304" pitchFamily="18" charset="0"/>
              <a:ea typeface="Times New Roman" panose="02020603050405020304" pitchFamily="18" charset="0"/>
            </a:endParaRPr>
          </a:p>
          <a:p>
            <a:pPr marR="86995">
              <a:tabLst>
                <a:tab pos="545465" algn="l"/>
              </a:tabLst>
            </a:pPr>
            <a:r>
              <a:rPr lang="pt-PT" sz="1800" dirty="0">
                <a:effectLst/>
                <a:latin typeface="Arial MT"/>
                <a:ea typeface="Arial MT"/>
                <a:cs typeface="Arial MT"/>
              </a:rPr>
              <a:t> </a:t>
            </a:r>
            <a:endParaRPr lang="pt-BR" sz="18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3929300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Plano Plurianual e Orçamento Anual – Atribuição 3</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1371600" marR="81915" lvl="3" indent="0" algn="just">
              <a:buSzPts val="1200"/>
              <a:buNone/>
              <a:tabLst>
                <a:tab pos="545465" algn="l"/>
              </a:tabLst>
            </a:pPr>
            <a:r>
              <a:rPr lang="pt-PT" sz="2100" b="1" dirty="0">
                <a:latin typeface="Arial MT"/>
              </a:rPr>
              <a:t>3. Buscar atingir as metas previstas nas leis orçamentárias e fiscalizar a observância da legislação e exatidão da classificação das despesas de acordo com o Plano Plurianual e do Orçamento Anual, contribuindo para o cumprimento das metas previstas.</a:t>
            </a:r>
            <a:endParaRPr lang="pt-BR" sz="2100" b="1" dirty="0">
              <a:latin typeface="Arial MT"/>
            </a:endParaRPr>
          </a:p>
          <a:p>
            <a:pPr marL="0" marR="81915" indent="0">
              <a:buNone/>
              <a:tabLst>
                <a:tab pos="545465" algn="l"/>
              </a:tabLst>
            </a:pPr>
            <a:endParaRPr lang="pt-BR" sz="18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0" marR="81915" indent="0">
              <a:buNone/>
              <a:tabLst>
                <a:tab pos="545465" algn="l"/>
              </a:tabLst>
            </a:pPr>
            <a:r>
              <a:rPr lang="pt-BR" sz="18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RESOLUÇÃO COFEN Nº 340/2008 – </a:t>
            </a:r>
            <a:r>
              <a:rPr lang="pt-PT" sz="1800" b="1" i="1" kern="1800" dirty="0">
                <a:solidFill>
                  <a:schemeClr val="tx2">
                    <a:lumMod val="60000"/>
                    <a:lumOff val="40000"/>
                  </a:schemeClr>
                </a:solidFill>
                <a:latin typeface="Verdana" panose="020B0604030504040204" pitchFamily="34" charset="0"/>
              </a:rPr>
              <a:t>Institue, de forma obrigatória, no âmbito do Sistema COFEN/COREN o “Regulamento da Administração Financeira e Contábil”</a:t>
            </a:r>
            <a:endParaRPr lang="pt-BR" sz="1800" b="1" i="1" kern="1800" dirty="0">
              <a:solidFill>
                <a:schemeClr val="tx2">
                  <a:lumMod val="60000"/>
                  <a:lumOff val="40000"/>
                </a:schemeClr>
              </a:solidFill>
              <a:latin typeface="Verdana" panose="020B0604030504040204" pitchFamily="34" charset="0"/>
            </a:endParaRPr>
          </a:p>
          <a:p>
            <a:pPr marL="0" marR="86995" indent="0">
              <a:buNone/>
              <a:tabLst>
                <a:tab pos="545465" algn="l"/>
              </a:tabLst>
            </a:pPr>
            <a:r>
              <a:rPr lang="pt-PT" sz="1800" b="1" kern="1800" dirty="0">
                <a:solidFill>
                  <a:srgbClr val="000000"/>
                </a:solidFill>
                <a:latin typeface="Verdana" panose="020B0604030504040204" pitchFamily="34" charset="0"/>
                <a:cs typeface="Times New Roman" panose="02020603050405020304" pitchFamily="18" charset="0"/>
              </a:rPr>
              <a:t>Resolução Cofen 503/2016</a:t>
            </a:r>
            <a:endParaRPr lang="pt-BR" sz="1800" b="1" kern="1800" dirty="0">
              <a:solidFill>
                <a:srgbClr val="000000"/>
              </a:solidFill>
              <a:latin typeface="Verdana" panose="020B0604030504040204" pitchFamily="34" charset="0"/>
              <a:cs typeface="Times New Roman" panose="02020603050405020304" pitchFamily="18" charset="0"/>
            </a:endParaRPr>
          </a:p>
          <a:p>
            <a:pPr marL="0" marR="81915" indent="0">
              <a:buNone/>
              <a:tabLst>
                <a:tab pos="545465" algn="l"/>
              </a:tabLst>
            </a:pPr>
            <a:r>
              <a:rPr lang="pt-BR" sz="18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pt-BR" sz="1800" b="1" i="1" kern="1800" dirty="0">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Estabelece procedimentos para plano plurianual, proposta e alterações orçamentárias e dá outras providências.</a:t>
            </a:r>
            <a:endParaRPr lang="pt-BR" sz="1800" b="1" i="1" kern="1800" dirty="0">
              <a:solidFill>
                <a:schemeClr val="tx2">
                  <a:lumMod val="60000"/>
                  <a:lumOff val="40000"/>
                </a:schemeClr>
              </a:solidFill>
              <a:latin typeface="Verdana" panose="020B0604030504040204" pitchFamily="34" charset="0"/>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2217130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Autofit/>
          </a:bodyPr>
          <a:lstStyle/>
          <a:p>
            <a:r>
              <a:rPr lang="pt-BR" sz="2800" b="1" dirty="0"/>
              <a:t>Acompanhar a Execução Orçamentária Anual e do PPA – Atribuição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lnSpcReduction="10000"/>
          </a:bodyPr>
          <a:lstStyle/>
          <a:p>
            <a:pPr marL="1371600" marR="81915" lvl="3" indent="0" algn="just">
              <a:buSzPts val="1200"/>
              <a:buNone/>
              <a:tabLst>
                <a:tab pos="545465" algn="l"/>
              </a:tabLst>
            </a:pPr>
            <a:r>
              <a:rPr lang="pt-PT" sz="2100" b="1" dirty="0">
                <a:latin typeface="Arial MT"/>
              </a:rPr>
              <a:t>3. Buscar atingir as metas previstas nas leis orçamentárias e fiscalizar a observância da legislação e exatidão da classificação das despesas de acordo com o Plano Plurianual e do Orçamento Anual, contribuindo para o cumprimento das metas previstas.</a:t>
            </a:r>
            <a:endParaRPr lang="pt-BR" sz="2100" b="1" dirty="0">
              <a:latin typeface="Arial MT"/>
            </a:endParaRPr>
          </a:p>
          <a:p>
            <a:pPr marL="0" marR="81915" indent="0">
              <a:buNone/>
              <a:tabLst>
                <a:tab pos="545465" algn="l"/>
              </a:tabLst>
            </a:pPr>
            <a:endParaRPr lang="pt-BR" sz="18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Art. 11</a:t>
            </a:r>
            <a:r>
              <a:rPr lang="pt-BR" sz="1800" dirty="0">
                <a:solidFill>
                  <a:srgbClr val="000000"/>
                </a:solidFill>
                <a:effectLst/>
                <a:latin typeface="Verdana" panose="020B0604030504040204" pitchFamily="34" charset="0"/>
                <a:ea typeface="Times New Roman" panose="02020603050405020304" pitchFamily="18" charset="0"/>
              </a:rPr>
              <a:t> Nos moldes da Seção IV, artigo 25, inciso XIX do Regimento Interno do </a:t>
            </a:r>
            <a:r>
              <a:rPr lang="pt-BR" sz="1800" dirty="0" err="1">
                <a:solidFill>
                  <a:srgbClr val="000000"/>
                </a:solidFill>
                <a:effectLst/>
                <a:latin typeface="Verdana" panose="020B0604030504040204" pitchFamily="34" charset="0"/>
                <a:ea typeface="Times New Roman" panose="02020603050405020304" pitchFamily="18" charset="0"/>
              </a:rPr>
              <a:t>Cofen</a:t>
            </a:r>
            <a:r>
              <a:rPr lang="pt-BR" sz="1800" dirty="0">
                <a:solidFill>
                  <a:srgbClr val="000000"/>
                </a:solidFill>
                <a:effectLst/>
                <a:latin typeface="Verdana" panose="020B0604030504040204" pitchFamily="34" charset="0"/>
                <a:ea typeface="Times New Roman" panose="02020603050405020304" pitchFamily="18" charset="0"/>
              </a:rPr>
              <a:t>, aprovado pela Resolução </a:t>
            </a:r>
            <a:r>
              <a:rPr lang="pt-BR" sz="1800" dirty="0" err="1">
                <a:solidFill>
                  <a:srgbClr val="000000"/>
                </a:solidFill>
                <a:effectLst/>
                <a:latin typeface="Verdana" panose="020B0604030504040204" pitchFamily="34" charset="0"/>
                <a:ea typeface="Times New Roman" panose="02020603050405020304" pitchFamily="18" charset="0"/>
              </a:rPr>
              <a:t>Cofen</a:t>
            </a:r>
            <a:r>
              <a:rPr lang="pt-BR" sz="1800" dirty="0">
                <a:solidFill>
                  <a:srgbClr val="000000"/>
                </a:solidFill>
                <a:effectLst/>
                <a:latin typeface="Verdana" panose="020B0604030504040204" pitchFamily="34" charset="0"/>
                <a:ea typeface="Times New Roman" panose="02020603050405020304" pitchFamily="18" charset="0"/>
              </a:rPr>
              <a:t> nº 421/2012, os Conselhos Regionais de Enfermagem deverão apresentar ao Conselho Federal de Enfermagem, trimestralmente, seus demonstrativos contábeis, com Parecer da Controladoria ou órgão de controle interno do Regional, os quais serão considerados pela Divisão de Auditoria Interna do </a:t>
            </a:r>
            <a:r>
              <a:rPr lang="pt-BR" sz="1800" dirty="0" err="1">
                <a:solidFill>
                  <a:srgbClr val="000000"/>
                </a:solidFill>
                <a:effectLst/>
                <a:latin typeface="Verdana" panose="020B0604030504040204" pitchFamily="34" charset="0"/>
                <a:ea typeface="Times New Roman" panose="02020603050405020304" pitchFamily="18" charset="0"/>
              </a:rPr>
              <a:t>Cofen</a:t>
            </a:r>
            <a:r>
              <a:rPr lang="pt-BR" sz="1800" dirty="0">
                <a:solidFill>
                  <a:srgbClr val="000000"/>
                </a:solidFill>
                <a:effectLst/>
                <a:latin typeface="Verdana" panose="020B0604030504040204" pitchFamily="34" charset="0"/>
                <a:ea typeface="Times New Roman" panose="02020603050405020304" pitchFamily="18" charset="0"/>
              </a:rPr>
              <a:t> na análise da prestação de contas anual.</a:t>
            </a:r>
            <a:endParaRPr lang="pt-BR" sz="1800" dirty="0">
              <a:effectLst/>
              <a:latin typeface="Times New Roman" panose="02020603050405020304" pitchFamily="18" charset="0"/>
              <a:ea typeface="Times New Roman" panose="02020603050405020304" pitchFamily="18" charset="0"/>
            </a:endParaRPr>
          </a:p>
          <a:p>
            <a:pPr marL="0" marR="81915" indent="0">
              <a:buNone/>
              <a:tabLst>
                <a:tab pos="545465" algn="l"/>
              </a:tabLst>
            </a:pPr>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2243013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Plano Plurianual e Orçamento Anual – Atribuição 2</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fontScale="70000" lnSpcReduction="20000"/>
          </a:bodyPr>
          <a:lstStyle/>
          <a:p>
            <a:pPr marL="1371600" marR="81915" lvl="3" indent="0" algn="just">
              <a:buSzPts val="1200"/>
              <a:buNone/>
              <a:tabLst>
                <a:tab pos="545465" algn="l"/>
              </a:tabLst>
            </a:pPr>
            <a:r>
              <a:rPr lang="pt-PT" sz="2100" b="1" dirty="0">
                <a:latin typeface="Arial MT"/>
              </a:rPr>
              <a:t>2. Buscar atingir as metas previstas nas leis orçamentárias e fiscalizar a observância da legislação e exatidão da classificação das despesas de acordo com o Plano Plurianual e do Orçamento Anual, contribuindo para o cumprimento das metas previstas.</a:t>
            </a:r>
            <a:endParaRPr lang="pt-BR" sz="2100" b="1" dirty="0">
              <a:latin typeface="Arial MT"/>
            </a:endParaRPr>
          </a:p>
          <a:p>
            <a:pPr marL="0" marR="81915" indent="0">
              <a:buNone/>
              <a:tabLst>
                <a:tab pos="545465" algn="l"/>
              </a:tabLst>
            </a:pPr>
            <a:endParaRPr lang="pt-BR" sz="18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 1º</a:t>
            </a:r>
            <a:r>
              <a:rPr lang="pt-BR" sz="1800" dirty="0">
                <a:solidFill>
                  <a:srgbClr val="000000"/>
                </a:solidFill>
                <a:effectLst/>
                <a:latin typeface="Verdana" panose="020B0604030504040204" pitchFamily="34" charset="0"/>
                <a:ea typeface="Times New Roman" panose="02020603050405020304" pitchFamily="18" charset="0"/>
              </a:rPr>
              <a:t> Os Conselhos Regionais deverão encaminhar ao Conselho Federal, trimestralmente, as seguintes peças:</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I)</a:t>
            </a:r>
            <a:r>
              <a:rPr lang="pt-BR" sz="1800" dirty="0">
                <a:solidFill>
                  <a:srgbClr val="000000"/>
                </a:solidFill>
                <a:effectLst/>
                <a:latin typeface="Verdana" panose="020B0604030504040204" pitchFamily="34" charset="0"/>
                <a:ea typeface="Times New Roman" panose="02020603050405020304" pitchFamily="18" charset="0"/>
              </a:rPr>
              <a:t> Ofício de encaminhamento, detalhando todas as peças enviadas;</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II)</a:t>
            </a:r>
            <a:r>
              <a:rPr lang="pt-BR" sz="1800" dirty="0">
                <a:solidFill>
                  <a:srgbClr val="000000"/>
                </a:solidFill>
                <a:effectLst/>
                <a:latin typeface="Verdana" panose="020B0604030504040204" pitchFamily="34" charset="0"/>
                <a:ea typeface="Times New Roman" panose="02020603050405020304" pitchFamily="18" charset="0"/>
              </a:rPr>
              <a:t> Balancete de Verificação;</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III) </a:t>
            </a:r>
            <a:r>
              <a:rPr lang="pt-BR" sz="1800" dirty="0">
                <a:solidFill>
                  <a:srgbClr val="000000"/>
                </a:solidFill>
                <a:effectLst/>
                <a:latin typeface="Verdana" panose="020B0604030504040204" pitchFamily="34" charset="0"/>
                <a:ea typeface="Times New Roman" panose="02020603050405020304" pitchFamily="18" charset="0"/>
              </a:rPr>
              <a:t>Balanço Financeiro;</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IV)</a:t>
            </a:r>
            <a:r>
              <a:rPr lang="pt-BR" sz="1800" dirty="0">
                <a:solidFill>
                  <a:srgbClr val="000000"/>
                </a:solidFill>
                <a:effectLst/>
                <a:latin typeface="Verdana" panose="020B0604030504040204" pitchFamily="34" charset="0"/>
                <a:ea typeface="Times New Roman" panose="02020603050405020304" pitchFamily="18" charset="0"/>
              </a:rPr>
              <a:t> Balanço Orçamentário;</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V) </a:t>
            </a:r>
            <a:r>
              <a:rPr lang="pt-BR" sz="1800" dirty="0">
                <a:solidFill>
                  <a:srgbClr val="000000"/>
                </a:solidFill>
                <a:effectLst/>
                <a:latin typeface="Verdana" panose="020B0604030504040204" pitchFamily="34" charset="0"/>
                <a:ea typeface="Times New Roman" panose="02020603050405020304" pitchFamily="18" charset="0"/>
              </a:rPr>
              <a:t>Comparativo da Receita e Despesa Orçada/Fixada com a Realizada/Executada;</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VI) </a:t>
            </a:r>
            <a:r>
              <a:rPr lang="pt-BR" sz="1800" dirty="0">
                <a:solidFill>
                  <a:srgbClr val="000000"/>
                </a:solidFill>
                <a:effectLst/>
                <a:latin typeface="Verdana" panose="020B0604030504040204" pitchFamily="34" charset="0"/>
                <a:ea typeface="Times New Roman" panose="02020603050405020304" pitchFamily="18" charset="0"/>
              </a:rPr>
              <a:t>Demonstração das Variações Patrimoniais;</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VII)</a:t>
            </a:r>
            <a:r>
              <a:rPr lang="pt-BR" sz="1800" dirty="0">
                <a:solidFill>
                  <a:srgbClr val="000000"/>
                </a:solidFill>
                <a:effectLst/>
                <a:latin typeface="Verdana" panose="020B0604030504040204" pitchFamily="34" charset="0"/>
                <a:ea typeface="Times New Roman" panose="02020603050405020304" pitchFamily="18" charset="0"/>
              </a:rPr>
              <a:t> Balanço Patrimonial;</a:t>
            </a:r>
            <a:endParaRPr lang="pt-BR" sz="1800" dirty="0">
              <a:effectLst/>
              <a:latin typeface="Times New Roman" panose="02020603050405020304" pitchFamily="18"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VIII) </a:t>
            </a:r>
            <a:r>
              <a:rPr lang="pt-BR" sz="1800" dirty="0">
                <a:solidFill>
                  <a:srgbClr val="000000"/>
                </a:solidFill>
                <a:effectLst/>
                <a:latin typeface="Verdana" panose="020B0604030504040204" pitchFamily="34" charset="0"/>
                <a:ea typeface="Times New Roman" panose="02020603050405020304" pitchFamily="18" charset="0"/>
              </a:rPr>
              <a:t>Parecer da Controladoria Geral do Regional ou órgão de controle interno sobre os Demonstrativos Contábeis, nos moldes da seção I do capítulo IV do Regimento Interno do </a:t>
            </a:r>
            <a:r>
              <a:rPr lang="pt-BR" sz="1800" dirty="0" err="1">
                <a:solidFill>
                  <a:srgbClr val="000000"/>
                </a:solidFill>
                <a:effectLst/>
                <a:latin typeface="Verdana" panose="020B0604030504040204" pitchFamily="34" charset="0"/>
                <a:ea typeface="Times New Roman" panose="02020603050405020304" pitchFamily="18" charset="0"/>
              </a:rPr>
              <a:t>Cofen</a:t>
            </a:r>
            <a:r>
              <a:rPr lang="pt-BR" sz="1800" dirty="0">
                <a:solidFill>
                  <a:srgbClr val="000000"/>
                </a:solidFill>
                <a:effectLst/>
                <a:latin typeface="Verdana" panose="020B0604030504040204" pitchFamily="34" charset="0"/>
                <a:ea typeface="Times New Roman" panose="02020603050405020304" pitchFamily="18" charset="0"/>
              </a:rPr>
              <a:t>, aprovado pela Resolução </a:t>
            </a:r>
            <a:r>
              <a:rPr lang="pt-BR" sz="1800" dirty="0" err="1">
                <a:solidFill>
                  <a:srgbClr val="000000"/>
                </a:solidFill>
                <a:effectLst/>
                <a:latin typeface="Verdana" panose="020B0604030504040204" pitchFamily="34" charset="0"/>
                <a:ea typeface="Times New Roman" panose="02020603050405020304" pitchFamily="18" charset="0"/>
              </a:rPr>
              <a:t>Cofen</a:t>
            </a:r>
            <a:r>
              <a:rPr lang="pt-BR" sz="1800" dirty="0">
                <a:solidFill>
                  <a:srgbClr val="000000"/>
                </a:solidFill>
                <a:effectLst/>
                <a:latin typeface="Verdana" panose="020B0604030504040204" pitchFamily="34" charset="0"/>
                <a:ea typeface="Times New Roman" panose="02020603050405020304" pitchFamily="18" charset="0"/>
              </a:rPr>
              <a:t> nº 421/2012;</a:t>
            </a:r>
          </a:p>
          <a:p>
            <a:pPr algn="just"/>
            <a:r>
              <a:rPr lang="pt-BR" sz="1800" b="1" dirty="0">
                <a:solidFill>
                  <a:srgbClr val="000000"/>
                </a:solidFill>
                <a:latin typeface="Verdana" panose="020B0604030504040204" pitchFamily="34" charset="0"/>
                <a:ea typeface="Times New Roman" panose="02020603050405020304" pitchFamily="18" charset="0"/>
              </a:rPr>
              <a:t>IX</a:t>
            </a:r>
            <a:r>
              <a:rPr lang="pt-BR" sz="1800" b="1" dirty="0">
                <a:solidFill>
                  <a:srgbClr val="000000"/>
                </a:solidFill>
                <a:effectLst/>
                <a:latin typeface="Verdana" panose="020B0604030504040204" pitchFamily="34" charset="0"/>
                <a:ea typeface="Times New Roman" panose="02020603050405020304" pitchFamily="18" charset="0"/>
              </a:rPr>
              <a:t>)</a:t>
            </a:r>
            <a:r>
              <a:rPr lang="pt-BR" sz="1800" dirty="0">
                <a:solidFill>
                  <a:srgbClr val="000000"/>
                </a:solidFill>
                <a:effectLst/>
                <a:latin typeface="Verdana" panose="020B0604030504040204" pitchFamily="34" charset="0"/>
                <a:ea typeface="Times New Roman" panose="02020603050405020304" pitchFamily="18" charset="0"/>
              </a:rPr>
              <a:t>  Parecer da Controladoria Geral do Regional ou órgão de controle interno sobre a execução do PPA, a ser disponibilizado no Portal Transparência quadrimestralmente.</a:t>
            </a:r>
            <a:endParaRPr lang="pt-BR" sz="1800" dirty="0">
              <a:effectLst/>
              <a:latin typeface="Times New Roman" panose="02020603050405020304" pitchFamily="18" charset="0"/>
              <a:ea typeface="Times New Roman" panose="02020603050405020304" pitchFamily="18" charset="0"/>
            </a:endParaRPr>
          </a:p>
          <a:p>
            <a:pPr algn="just"/>
            <a:endParaRPr lang="pt-BR" sz="1800" b="1" dirty="0">
              <a:solidFill>
                <a:srgbClr val="000000"/>
              </a:solidFill>
              <a:effectLst/>
              <a:latin typeface="Verdana" panose="020B0604030504040204" pitchFamily="34" charset="0"/>
              <a:ea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 2º</a:t>
            </a:r>
            <a:r>
              <a:rPr lang="pt-BR" sz="1800" dirty="0">
                <a:solidFill>
                  <a:srgbClr val="000000"/>
                </a:solidFill>
                <a:effectLst/>
                <a:latin typeface="Verdana" panose="020B0604030504040204" pitchFamily="34" charset="0"/>
                <a:ea typeface="Times New Roman" panose="02020603050405020304" pitchFamily="18" charset="0"/>
              </a:rPr>
              <a:t> O prazo para apresentação dos demonstrativos contábeis dos Conselhos Regionais de Enfermagem será até o último dia útil do mês seguinte ao trimestre encerrado.</a:t>
            </a:r>
            <a:endParaRPr lang="pt-BR" sz="1800" dirty="0">
              <a:effectLst/>
              <a:latin typeface="Times New Roman" panose="02020603050405020304" pitchFamily="18" charset="0"/>
              <a:ea typeface="Times New Roman" panose="02020603050405020304" pitchFamily="18" charset="0"/>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1223946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Autofit/>
          </a:bodyPr>
          <a:lstStyle/>
          <a:p>
            <a:r>
              <a:rPr lang="pt-BR" sz="2800" b="1" dirty="0"/>
              <a:t>Acompanhar a Execução Orçamentária Anual e do PPA – Atribuições   3 e 4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lnSpcReduction="10000"/>
          </a:bodyPr>
          <a:lstStyle/>
          <a:p>
            <a:pPr marL="1371600" marR="81915" lvl="3" indent="0" algn="just">
              <a:buSzPts val="1200"/>
              <a:buNone/>
              <a:tabLst>
                <a:tab pos="545465" algn="l"/>
              </a:tabLst>
            </a:pPr>
            <a:r>
              <a:rPr lang="pt-PT" sz="2100" b="1" dirty="0">
                <a:latin typeface="Arial MT"/>
              </a:rPr>
              <a:t>3. Aprovar, no seu âmbito, o Plano Anual de Atividade de Auditoria, em consonância com as diretrizes, normas e padrões estabelecidos para a auditoria do serviço público, para submissão da análise e deliberação superior.</a:t>
            </a:r>
            <a:endParaRPr lang="pt-BR" sz="2100" b="1" dirty="0">
              <a:latin typeface="Arial MT"/>
            </a:endParaRPr>
          </a:p>
          <a:p>
            <a:pPr marR="82550">
              <a:tabLst>
                <a:tab pos="545465" algn="l"/>
              </a:tabLst>
            </a:pPr>
            <a:r>
              <a:rPr lang="pt-PT" sz="1200" dirty="0">
                <a:effectLst/>
                <a:latin typeface="Arial MT"/>
                <a:ea typeface="Arial MT"/>
                <a:cs typeface="Arial MT"/>
              </a:rPr>
              <a:t> </a:t>
            </a:r>
            <a:endParaRPr lang="pt-BR" sz="1100" dirty="0">
              <a:effectLst/>
              <a:latin typeface="Arial MT"/>
              <a:ea typeface="Arial MT"/>
              <a:cs typeface="Arial MT"/>
            </a:endParaRPr>
          </a:p>
          <a:p>
            <a:pPr algn="just"/>
            <a:r>
              <a:rPr lang="pt-BR" sz="1800" b="1" dirty="0">
                <a:solidFill>
                  <a:srgbClr val="000000"/>
                </a:solidFill>
                <a:effectLst/>
                <a:latin typeface="Verdana" panose="020B0604030504040204" pitchFamily="34" charset="0"/>
                <a:ea typeface="Times New Roman" panose="02020603050405020304" pitchFamily="18" charset="0"/>
              </a:rPr>
              <a:t>RESOLUÇÃO COFEN Nº 668/2021 – (Anexo à Resolução – subitem 3.1.1, 4)</a:t>
            </a:r>
          </a:p>
          <a:p>
            <a:pPr algn="just"/>
            <a:r>
              <a:rPr lang="pt-BR" sz="1800" b="1" i="1" kern="1800" dirty="0">
                <a:solidFill>
                  <a:schemeClr val="tx2">
                    <a:lumMod val="60000"/>
                    <a:lumOff val="40000"/>
                  </a:schemeClr>
                </a:solidFill>
                <a:latin typeface="Verdana" panose="020B0604030504040204" pitchFamily="34" charset="0"/>
              </a:rPr>
              <a:t>Caderno de Atribuições das Unidades Administrativas do </a:t>
            </a:r>
            <a:r>
              <a:rPr lang="pt-BR" sz="1800" b="1" i="1" kern="1800" dirty="0" err="1">
                <a:solidFill>
                  <a:schemeClr val="tx2">
                    <a:lumMod val="60000"/>
                    <a:lumOff val="40000"/>
                  </a:schemeClr>
                </a:solidFill>
                <a:latin typeface="Verdana" panose="020B0604030504040204" pitchFamily="34" charset="0"/>
              </a:rPr>
              <a:t>Cofen</a:t>
            </a:r>
            <a:endParaRPr lang="pt-BR" sz="1800" b="1" i="1" kern="1800" dirty="0">
              <a:solidFill>
                <a:schemeClr val="tx2">
                  <a:lumMod val="60000"/>
                  <a:lumOff val="40000"/>
                </a:schemeClr>
              </a:solidFill>
              <a:latin typeface="Verdana" panose="020B0604030504040204" pitchFamily="34"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RESOLUÇÃO COFEN Nº 504/2016 </a:t>
            </a:r>
            <a:r>
              <a:rPr lang="pt-BR" sz="1800" b="1" i="1" kern="1800" dirty="0">
                <a:solidFill>
                  <a:schemeClr val="tx2">
                    <a:lumMod val="60000"/>
                    <a:lumOff val="40000"/>
                  </a:schemeClr>
                </a:solidFill>
                <a:effectLst/>
                <a:latin typeface="Verdana" panose="020B0604030504040204" pitchFamily="34" charset="0"/>
                <a:ea typeface="Times New Roman" panose="02020603050405020304" pitchFamily="18" charset="0"/>
              </a:rPr>
              <a:t>– Regulamenta </a:t>
            </a:r>
            <a:r>
              <a:rPr lang="pt-BR" sz="1800" b="1" i="1" kern="1800" dirty="0">
                <a:solidFill>
                  <a:schemeClr val="tx2">
                    <a:lumMod val="60000"/>
                    <a:lumOff val="40000"/>
                  </a:schemeClr>
                </a:solidFill>
                <a:latin typeface="Verdana" panose="020B0604030504040204" pitchFamily="34" charset="0"/>
                <a:ea typeface="Times New Roman" panose="02020603050405020304" pitchFamily="18" charset="0"/>
              </a:rPr>
              <a:t>a obrigatoriedade de se prestar contas no Sistema </a:t>
            </a:r>
            <a:r>
              <a:rPr lang="pt-BR" sz="1800" b="1" i="1" kern="1800" dirty="0" err="1">
                <a:solidFill>
                  <a:schemeClr val="tx2">
                    <a:lumMod val="60000"/>
                    <a:lumOff val="40000"/>
                  </a:schemeClr>
                </a:solidFill>
                <a:latin typeface="Verdana" panose="020B0604030504040204" pitchFamily="34" charset="0"/>
                <a:ea typeface="Times New Roman" panose="02020603050405020304" pitchFamily="18" charset="0"/>
              </a:rPr>
              <a:t>Cofen</a:t>
            </a:r>
            <a:r>
              <a:rPr lang="pt-BR" sz="1800" b="1" i="1" kern="1800" dirty="0">
                <a:solidFill>
                  <a:schemeClr val="tx2">
                    <a:lumMod val="60000"/>
                    <a:lumOff val="40000"/>
                  </a:schemeClr>
                </a:solidFill>
                <a:latin typeface="Verdana" panose="020B0604030504040204" pitchFamily="34" charset="0"/>
                <a:ea typeface="Times New Roman" panose="02020603050405020304" pitchFamily="18" charset="0"/>
              </a:rPr>
              <a:t>/Conselhos Regionais</a:t>
            </a:r>
          </a:p>
          <a:p>
            <a:pPr algn="just"/>
            <a:r>
              <a:rPr lang="pt-BR" sz="1800" b="1" dirty="0">
                <a:solidFill>
                  <a:srgbClr val="000000"/>
                </a:solidFill>
                <a:latin typeface="Verdana" panose="020B0604030504040204" pitchFamily="34" charset="0"/>
                <a:ea typeface="Times New Roman" panose="02020603050405020304" pitchFamily="18" charset="0"/>
              </a:rPr>
              <a:t>INSTRUÇÃO NORMATIVA TCU N° 84/2021 - </a:t>
            </a:r>
            <a:r>
              <a:rPr lang="pt-BR" sz="1800" b="1" i="1" kern="1800" dirty="0">
                <a:solidFill>
                  <a:schemeClr val="tx2">
                    <a:lumMod val="60000"/>
                    <a:lumOff val="40000"/>
                  </a:schemeClr>
                </a:solidFill>
                <a:effectLst/>
                <a:latin typeface="Verdana" panose="020B0604030504040204" pitchFamily="34" charset="0"/>
                <a:ea typeface="Times New Roman" panose="02020603050405020304" pitchFamily="18" charset="0"/>
              </a:rPr>
              <a:t>Regulamenta </a:t>
            </a:r>
            <a:r>
              <a:rPr lang="pt-BR" sz="1800" b="1" i="1" kern="1800" dirty="0">
                <a:solidFill>
                  <a:schemeClr val="tx2">
                    <a:lumMod val="60000"/>
                    <a:lumOff val="40000"/>
                  </a:schemeClr>
                </a:solidFill>
                <a:latin typeface="Verdana" panose="020B0604030504040204" pitchFamily="34" charset="0"/>
                <a:ea typeface="Times New Roman" panose="02020603050405020304" pitchFamily="18" charset="0"/>
              </a:rPr>
              <a:t>a obrigatoriedade de se disponibilizar as prestações de contas no Sistema </a:t>
            </a:r>
            <a:r>
              <a:rPr lang="pt-BR" sz="1800" b="1" i="1" kern="1800" dirty="0" err="1">
                <a:solidFill>
                  <a:schemeClr val="tx2">
                    <a:lumMod val="60000"/>
                    <a:lumOff val="40000"/>
                  </a:schemeClr>
                </a:solidFill>
                <a:latin typeface="Verdana" panose="020B0604030504040204" pitchFamily="34" charset="0"/>
                <a:ea typeface="Times New Roman" panose="02020603050405020304" pitchFamily="18" charset="0"/>
              </a:rPr>
              <a:t>Cofen</a:t>
            </a:r>
            <a:r>
              <a:rPr lang="pt-BR" sz="1800" b="1" i="1" kern="1800" dirty="0">
                <a:solidFill>
                  <a:schemeClr val="tx2">
                    <a:lumMod val="60000"/>
                    <a:lumOff val="40000"/>
                  </a:schemeClr>
                </a:solidFill>
                <a:latin typeface="Verdana" panose="020B0604030504040204" pitchFamily="34" charset="0"/>
                <a:ea typeface="Times New Roman" panose="02020603050405020304" pitchFamily="18" charset="0"/>
              </a:rPr>
              <a:t>/Conselhos Regionais</a:t>
            </a:r>
          </a:p>
          <a:p>
            <a:pPr algn="just"/>
            <a:endParaRPr lang="pt-BR" sz="1800" b="1" dirty="0">
              <a:solidFill>
                <a:srgbClr val="000000"/>
              </a:solidFill>
              <a:effectLst/>
              <a:latin typeface="Verdana" panose="020B0604030504040204" pitchFamily="34" charset="0"/>
              <a:ea typeface="Times New Roman" panose="02020603050405020304" pitchFamily="18" charset="0"/>
            </a:endParaRPr>
          </a:p>
          <a:p>
            <a:pPr algn="just"/>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1641887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490066"/>
          </a:xfrm>
        </p:spPr>
        <p:txBody>
          <a:bodyPr>
            <a:noAutofit/>
          </a:bodyPr>
          <a:lstStyle/>
          <a:p>
            <a:r>
              <a:rPr lang="pt-BR" sz="2400" dirty="0"/>
              <a:t>Análise Comparativa da Receita e da Despesa para Deliberação de Homologação da Proposta Orçamentária – Resolução </a:t>
            </a:r>
            <a:r>
              <a:rPr lang="pt-BR" sz="2400" dirty="0" err="1"/>
              <a:t>Cofen</a:t>
            </a:r>
            <a:r>
              <a:rPr lang="pt-BR" sz="2400" dirty="0"/>
              <a:t> nº 504/2016 – Demonstrativos Trimestrais – IN-TCU 84/2020</a:t>
            </a:r>
          </a:p>
        </p:txBody>
      </p:sp>
      <p:pic>
        <p:nvPicPr>
          <p:cNvPr id="7" name="Espaço Reservado para Conteúdo 6">
            <a:extLst>
              <a:ext uri="{FF2B5EF4-FFF2-40B4-BE49-F238E27FC236}">
                <a16:creationId xmlns:a16="http://schemas.microsoft.com/office/drawing/2014/main" id="{18D987BA-DA7D-4B73-A0F4-46C5A2452D04}"/>
              </a:ext>
            </a:extLst>
          </p:cNvPr>
          <p:cNvPicPr>
            <a:picLocks noGrp="1" noChangeAspect="1"/>
          </p:cNvPicPr>
          <p:nvPr>
            <p:ph idx="1"/>
          </p:nvPr>
        </p:nvPicPr>
        <p:blipFill>
          <a:blip r:embed="rId2"/>
          <a:stretch>
            <a:fillRect/>
          </a:stretch>
        </p:blipFill>
        <p:spPr>
          <a:xfrm>
            <a:off x="1403648" y="1268760"/>
            <a:ext cx="6336704" cy="5472608"/>
          </a:xfrm>
          <a:prstGeom prst="rect">
            <a:avLst/>
          </a:prstGeom>
        </p:spPr>
      </p:pic>
    </p:spTree>
    <p:extLst>
      <p:ext uri="{BB962C8B-B14F-4D97-AF65-F5344CB8AC3E}">
        <p14:creationId xmlns:p14="http://schemas.microsoft.com/office/powerpoint/2010/main" val="1945767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Autofit/>
          </a:bodyPr>
          <a:lstStyle/>
          <a:p>
            <a:r>
              <a:rPr lang="pt-PT" sz="2800" b="1" dirty="0"/>
              <a:t>Executar auditoria contábil, financeira, orçamentária, operacional e patrimonial </a:t>
            </a:r>
            <a:r>
              <a:rPr lang="pt-BR" sz="2800" b="1" dirty="0"/>
              <a:t>– Atribuições 3 e 4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1371600" marR="81915" lvl="3" indent="0" algn="just">
              <a:buSzPts val="1200"/>
              <a:buNone/>
              <a:tabLst>
                <a:tab pos="545465" algn="l"/>
              </a:tabLst>
            </a:pPr>
            <a:r>
              <a:rPr lang="pt-PT" sz="2100" b="1" dirty="0">
                <a:latin typeface="Arial MT"/>
              </a:rPr>
              <a:t>4. Aprovar, no seu âmbito, o Plano Anual de Atividade de Auditoria, em consonância com as diretrizes, normas e padrões estabelecidos para a auditoria do serviço público, para submissão da análise e deliberação superior.</a:t>
            </a:r>
            <a:endParaRPr lang="pt-BR" sz="2100" b="1" dirty="0">
              <a:latin typeface="Arial MT"/>
            </a:endParaRPr>
          </a:p>
          <a:p>
            <a:pPr marR="82550">
              <a:tabLst>
                <a:tab pos="545465" algn="l"/>
              </a:tabLst>
            </a:pPr>
            <a:r>
              <a:rPr lang="pt-PT" sz="1200" dirty="0">
                <a:effectLst/>
                <a:latin typeface="Arial MT"/>
                <a:ea typeface="Arial MT"/>
                <a:cs typeface="Arial MT"/>
              </a:rPr>
              <a:t> </a:t>
            </a:r>
            <a:endParaRPr lang="pt-BR" sz="1100" dirty="0">
              <a:effectLst/>
              <a:latin typeface="Arial MT"/>
              <a:ea typeface="Arial MT"/>
              <a:cs typeface="Arial MT"/>
            </a:endParaRPr>
          </a:p>
          <a:p>
            <a:pPr marL="0" marR="81915" indent="0">
              <a:buNone/>
              <a:tabLst>
                <a:tab pos="545465" algn="l"/>
              </a:tabLst>
            </a:pPr>
            <a:endParaRPr lang="pt-BR" sz="18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algn="just"/>
            <a:r>
              <a:rPr lang="pt-BR" sz="1800" b="1" dirty="0">
                <a:solidFill>
                  <a:srgbClr val="000000"/>
                </a:solidFill>
                <a:effectLst/>
                <a:latin typeface="Verdana" panose="020B0604030504040204" pitchFamily="34" charset="0"/>
                <a:ea typeface="Times New Roman" panose="02020603050405020304" pitchFamily="18" charset="0"/>
              </a:rPr>
              <a:t>RESOLUÇÃO COFEN 485/2015 – (Anexo à Resolução)</a:t>
            </a:r>
          </a:p>
          <a:p>
            <a:pPr algn="just"/>
            <a:r>
              <a:rPr lang="pt-BR" sz="2000" b="1" i="1" kern="1800" dirty="0">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Institui e implementa o manual de auditoria do sistema </a:t>
            </a:r>
            <a:r>
              <a:rPr lang="pt-BR" sz="2000" b="1" i="1" kern="1800" dirty="0" err="1">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cofen</a:t>
            </a:r>
            <a:r>
              <a:rPr lang="pt-BR" sz="2000" b="1" i="1" kern="1800" dirty="0">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/conselhos regionais</a:t>
            </a:r>
            <a:r>
              <a:rPr lang="pt-BR" sz="2000" b="1" i="1" kern="1800" dirty="0">
                <a:solidFill>
                  <a:schemeClr val="tx2">
                    <a:lumMod val="60000"/>
                    <a:lumOff val="40000"/>
                  </a:schemeClr>
                </a:solidFill>
                <a:latin typeface="Verdana" panose="020B0604030504040204" pitchFamily="34" charset="0"/>
              </a:rPr>
              <a:t>.</a:t>
            </a:r>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249068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As Controladorias do Sistema </a:t>
            </a:r>
            <a:r>
              <a:rPr lang="pt-BR" b="1" dirty="0" err="1"/>
              <a:t>Cofen</a:t>
            </a:r>
            <a:r>
              <a:rPr lang="pt-BR" b="1" dirty="0"/>
              <a:t>/Conselhos Regionais </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fontScale="85000" lnSpcReduction="10000"/>
          </a:bodyPr>
          <a:lstStyle/>
          <a:p>
            <a:pPr algn="just" fontAlgn="base"/>
            <a:r>
              <a:rPr lang="pt-BR" sz="2400" b="0" i="0" dirty="0">
                <a:solidFill>
                  <a:srgbClr val="555555"/>
                </a:solidFill>
                <a:effectLst/>
                <a:latin typeface="Arial" panose="020B0604020202020204" pitchFamily="34" charset="0"/>
              </a:rPr>
              <a:t>Art. 31.  A Controladoria-Geral do </a:t>
            </a:r>
            <a:r>
              <a:rPr lang="pt-BR" sz="2400" b="0" i="0" dirty="0" err="1">
                <a:solidFill>
                  <a:srgbClr val="555555"/>
                </a:solidFill>
                <a:effectLst/>
                <a:latin typeface="Arial" panose="020B0604020202020204" pitchFamily="34" charset="0"/>
              </a:rPr>
              <a:t>Cofen</a:t>
            </a:r>
            <a:r>
              <a:rPr lang="pt-BR" sz="2400" b="0" i="0" dirty="0">
                <a:solidFill>
                  <a:srgbClr val="555555"/>
                </a:solidFill>
                <a:effectLst/>
                <a:latin typeface="Arial" panose="020B0604020202020204" pitchFamily="34" charset="0"/>
              </a:rPr>
              <a:t> constitui-se em órgão de assessoramento técnico da Diretoria e Plenário do </a:t>
            </a:r>
            <a:r>
              <a:rPr lang="pt-BR" sz="2400" b="0" i="0" dirty="0" err="1">
                <a:solidFill>
                  <a:srgbClr val="555555"/>
                </a:solidFill>
                <a:effectLst/>
                <a:latin typeface="Arial" panose="020B0604020202020204" pitchFamily="34" charset="0"/>
              </a:rPr>
              <a:t>Cofen</a:t>
            </a:r>
            <a:r>
              <a:rPr lang="pt-BR" sz="2400" b="0" i="0" dirty="0">
                <a:solidFill>
                  <a:srgbClr val="555555"/>
                </a:solidFill>
                <a:effectLst/>
                <a:latin typeface="Arial" panose="020B0604020202020204" pitchFamily="34" charset="0"/>
              </a:rPr>
              <a:t>, visando controlar as atividades administrativas, orçamentário-financeira, contábil e patrimonial, sob os aspectos da legalidade, publicidade, legitimidade, economicidade, eficiência e eficácia, das unidades integrantes do Conselho Federal de Enfermagem e dos Conselhos Regionais de Enfermagem, na forma e atribuições definidas em Resolução do </a:t>
            </a:r>
            <a:r>
              <a:rPr lang="pt-BR" sz="2400" b="0" i="0" dirty="0" err="1">
                <a:solidFill>
                  <a:srgbClr val="555555"/>
                </a:solidFill>
                <a:effectLst/>
                <a:latin typeface="Arial" panose="020B0604020202020204" pitchFamily="34" charset="0"/>
              </a:rPr>
              <a:t>Cofen</a:t>
            </a:r>
            <a:r>
              <a:rPr lang="pt-BR" sz="2400" b="0" i="0" dirty="0">
                <a:solidFill>
                  <a:srgbClr val="555555"/>
                </a:solidFill>
                <a:effectLst/>
                <a:latin typeface="Arial" panose="020B0604020202020204" pitchFamily="34" charset="0"/>
              </a:rPr>
              <a:t>.</a:t>
            </a:r>
          </a:p>
          <a:p>
            <a:pPr algn="just" fontAlgn="base"/>
            <a:endParaRPr lang="pt-BR" sz="2400" b="0" i="0" dirty="0">
              <a:solidFill>
                <a:srgbClr val="555555"/>
              </a:solidFill>
              <a:effectLst/>
              <a:latin typeface="Arial" panose="020B0604020202020204" pitchFamily="34" charset="0"/>
            </a:endParaRPr>
          </a:p>
          <a:p>
            <a:pPr algn="just" fontAlgn="base"/>
            <a:r>
              <a:rPr lang="pt-BR" sz="2400" b="0" i="0" dirty="0">
                <a:solidFill>
                  <a:srgbClr val="555555"/>
                </a:solidFill>
                <a:effectLst/>
                <a:latin typeface="Arial" panose="020B0604020202020204" pitchFamily="34" charset="0"/>
              </a:rPr>
              <a:t>Parágrafo único. O Comitê Permanente de Controle Interno terá, em sua composição, um conselheiro federal, indicado pelo Plenário do </a:t>
            </a:r>
            <a:r>
              <a:rPr lang="pt-BR" sz="2400" b="0" i="0" dirty="0" err="1">
                <a:solidFill>
                  <a:srgbClr val="555555"/>
                </a:solidFill>
                <a:effectLst/>
                <a:latin typeface="Arial" panose="020B0604020202020204" pitchFamily="34" charset="0"/>
              </a:rPr>
              <a:t>Cofen</a:t>
            </a:r>
            <a:r>
              <a:rPr lang="pt-BR" sz="2400" b="0" i="0" dirty="0">
                <a:solidFill>
                  <a:srgbClr val="555555"/>
                </a:solidFill>
                <a:effectLst/>
                <a:latin typeface="Arial" panose="020B0604020202020204" pitchFamily="34" charset="0"/>
              </a:rPr>
              <a:t>.</a:t>
            </a:r>
          </a:p>
          <a:p>
            <a:r>
              <a:rPr lang="pt-BR" sz="2600" b="1" kern="18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RESOLUÇÃO COFEN Nº 421/2012 – </a:t>
            </a:r>
            <a:r>
              <a:rPr lang="pt-BR" sz="2600" b="1" i="1" kern="1800" dirty="0">
                <a:solidFill>
                  <a:schemeClr val="tx2">
                    <a:lumMod val="60000"/>
                    <a:lumOff val="40000"/>
                  </a:schemeClr>
                </a:solidFill>
                <a:latin typeface="Verdana" panose="020B0604030504040204" pitchFamily="34" charset="0"/>
              </a:rPr>
              <a:t>Aprova o Regimento Interno do Conselho Federal de Enfermagem e dá outras providências</a:t>
            </a:r>
            <a:r>
              <a:rPr lang="pt-BR" sz="2000" b="1" i="1" kern="1800" dirty="0">
                <a:solidFill>
                  <a:schemeClr val="tx2">
                    <a:lumMod val="60000"/>
                    <a:lumOff val="40000"/>
                  </a:schemeClr>
                </a:solidFill>
                <a:latin typeface="Verdana" panose="020B0604030504040204" pitchFamily="34" charset="0"/>
              </a:rPr>
              <a:t>.</a:t>
            </a:r>
          </a:p>
          <a:p>
            <a:endParaRPr lang="pt-BR" dirty="0"/>
          </a:p>
        </p:txBody>
      </p:sp>
    </p:spTree>
    <p:extLst>
      <p:ext uri="{BB962C8B-B14F-4D97-AF65-F5344CB8AC3E}">
        <p14:creationId xmlns:p14="http://schemas.microsoft.com/office/powerpoint/2010/main" val="2199649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490066"/>
          </a:xfrm>
        </p:spPr>
        <p:txBody>
          <a:bodyPr>
            <a:noAutofit/>
          </a:bodyPr>
          <a:lstStyle/>
          <a:p>
            <a:r>
              <a:rPr lang="pt-PT" sz="2400" b="1" dirty="0"/>
              <a:t>Executar auditoria contábil, financeira, orçamentária, operacional e patrimonial </a:t>
            </a:r>
            <a:r>
              <a:rPr lang="pt-BR" sz="2400" b="1" dirty="0"/>
              <a:t>– Atribuições 3 e 4</a:t>
            </a:r>
            <a:endParaRPr lang="pt-BR" sz="2400" dirty="0"/>
          </a:p>
        </p:txBody>
      </p:sp>
      <p:pic>
        <p:nvPicPr>
          <p:cNvPr id="4" name="Imagem 3" descr="Visualização da imagem">
            <a:extLst>
              <a:ext uri="{FF2B5EF4-FFF2-40B4-BE49-F238E27FC236}">
                <a16:creationId xmlns:a16="http://schemas.microsoft.com/office/drawing/2014/main" id="{9EE36443-EBAE-4A5C-AF11-EF05451B95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14475" y="1299845"/>
            <a:ext cx="6115050" cy="4258310"/>
          </a:xfrm>
          <a:prstGeom prst="rect">
            <a:avLst/>
          </a:prstGeom>
          <a:noFill/>
          <a:ln>
            <a:noFill/>
          </a:ln>
        </p:spPr>
      </p:pic>
      <p:sp>
        <p:nvSpPr>
          <p:cNvPr id="3" name="Espaço Reservado para Conteúdo 2">
            <a:extLst>
              <a:ext uri="{FF2B5EF4-FFF2-40B4-BE49-F238E27FC236}">
                <a16:creationId xmlns:a16="http://schemas.microsoft.com/office/drawing/2014/main" id="{DAD471BA-0AF1-4336-9187-25492FA7647F}"/>
              </a:ext>
            </a:extLst>
          </p:cNvPr>
          <p:cNvSpPr>
            <a:spLocks noGrp="1"/>
          </p:cNvSpPr>
          <p:nvPr>
            <p:ph idx="1"/>
          </p:nvPr>
        </p:nvSpPr>
        <p:spPr/>
        <p:txBody>
          <a:bodyPr/>
          <a:lstStyle/>
          <a:p>
            <a:endParaRPr lang="pt-BR" dirty="0"/>
          </a:p>
        </p:txBody>
      </p:sp>
    </p:spTree>
    <p:extLst>
      <p:ext uri="{BB962C8B-B14F-4D97-AF65-F5344CB8AC3E}">
        <p14:creationId xmlns:p14="http://schemas.microsoft.com/office/powerpoint/2010/main" val="40092315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Executar auditoria contábil, financeira, orçamentária, patrimonial e atividades finalísticas  – Atribuições   3 e 4 </a:t>
            </a:r>
            <a:r>
              <a:rPr lang="pt-PT" sz="1200" dirty="0">
                <a:effectLst/>
                <a:latin typeface="Arial MT"/>
                <a:ea typeface="Arial MT"/>
                <a:cs typeface="Arial MT"/>
              </a:rPr>
              <a:t> </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lstStyle/>
          <a:p>
            <a:endParaRPr lang="pt-BR"/>
          </a:p>
        </p:txBody>
      </p:sp>
      <p:pic>
        <p:nvPicPr>
          <p:cNvPr id="6" name="Imagem 5">
            <a:extLst>
              <a:ext uri="{FF2B5EF4-FFF2-40B4-BE49-F238E27FC236}">
                <a16:creationId xmlns:a16="http://schemas.microsoft.com/office/drawing/2014/main" id="{95DF130C-7905-45D6-86F7-18F0C9AB7943}"/>
              </a:ext>
            </a:extLst>
          </p:cNvPr>
          <p:cNvPicPr>
            <a:picLocks noChangeAspect="1"/>
          </p:cNvPicPr>
          <p:nvPr/>
        </p:nvPicPr>
        <p:blipFill>
          <a:blip r:embed="rId2"/>
          <a:stretch>
            <a:fillRect/>
          </a:stretch>
        </p:blipFill>
        <p:spPr>
          <a:xfrm>
            <a:off x="457200" y="1661795"/>
            <a:ext cx="8229600" cy="4337790"/>
          </a:xfrm>
          <a:prstGeom prst="rect">
            <a:avLst/>
          </a:prstGeom>
        </p:spPr>
      </p:pic>
    </p:spTree>
    <p:extLst>
      <p:ext uri="{BB962C8B-B14F-4D97-AF65-F5344CB8AC3E}">
        <p14:creationId xmlns:p14="http://schemas.microsoft.com/office/powerpoint/2010/main" val="2613128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Executar auditoria contábil, financeira, orçamentária, patrimonial e atividades finalísticas  – Atribuições   3 e 4 </a:t>
            </a:r>
            <a:r>
              <a:rPr lang="pt-PT" sz="1200" dirty="0">
                <a:effectLst/>
                <a:latin typeface="Arial MT"/>
                <a:ea typeface="Arial MT"/>
                <a:cs typeface="Arial MT"/>
              </a:rPr>
              <a:t> </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lstStyle/>
          <a:p>
            <a:endParaRPr lang="pt-BR"/>
          </a:p>
        </p:txBody>
      </p:sp>
      <p:pic>
        <p:nvPicPr>
          <p:cNvPr id="7" name="Imagem 6">
            <a:extLst>
              <a:ext uri="{FF2B5EF4-FFF2-40B4-BE49-F238E27FC236}">
                <a16:creationId xmlns:a16="http://schemas.microsoft.com/office/drawing/2014/main" id="{53A7BCEF-BEBD-47FE-9F20-ED34D23303D2}"/>
              </a:ext>
            </a:extLst>
          </p:cNvPr>
          <p:cNvPicPr>
            <a:picLocks noChangeAspect="1"/>
          </p:cNvPicPr>
          <p:nvPr/>
        </p:nvPicPr>
        <p:blipFill>
          <a:blip r:embed="rId2"/>
          <a:stretch>
            <a:fillRect/>
          </a:stretch>
        </p:blipFill>
        <p:spPr>
          <a:xfrm>
            <a:off x="457200" y="1692275"/>
            <a:ext cx="8229599" cy="4433888"/>
          </a:xfrm>
          <a:prstGeom prst="rect">
            <a:avLst/>
          </a:prstGeom>
        </p:spPr>
      </p:pic>
    </p:spTree>
    <p:extLst>
      <p:ext uri="{BB962C8B-B14F-4D97-AF65-F5344CB8AC3E}">
        <p14:creationId xmlns:p14="http://schemas.microsoft.com/office/powerpoint/2010/main" val="2980793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Executar auditoria contábil, financeira, orçamentária, patrimonial e atividades finalísticas  – Atribuições   3 e 4 </a:t>
            </a:r>
            <a:r>
              <a:rPr lang="pt-PT" sz="1200" dirty="0">
                <a:effectLst/>
                <a:latin typeface="Arial MT"/>
                <a:ea typeface="Arial MT"/>
                <a:cs typeface="Arial MT"/>
              </a:rPr>
              <a:t> </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fontScale="92500"/>
          </a:bodyPr>
          <a:lstStyle/>
          <a:p>
            <a:pPr marL="1371600" marR="81915" lvl="3" indent="0" algn="just">
              <a:buSzPts val="1200"/>
              <a:buNone/>
              <a:tabLst>
                <a:tab pos="545465" algn="l"/>
              </a:tabLst>
            </a:pPr>
            <a:r>
              <a:rPr lang="pt-PT" sz="2100" b="1" dirty="0">
                <a:latin typeface="Arial MT"/>
              </a:rPr>
              <a:t>5. Auxiliar e avaliar a proposta orçamentária, suas reformulações, bem como a abertura de créditos adicionais, especiais ou suplementares, para exame da Diretoria e aprovação do Plenário, tanto do Cofen quanto dos Conselhos Regionais de Enfermagem.</a:t>
            </a:r>
          </a:p>
          <a:p>
            <a:pPr marL="1371600" marR="81915" lvl="3" indent="0" algn="just">
              <a:buSzPts val="1200"/>
              <a:buNone/>
              <a:tabLst>
                <a:tab pos="545465" algn="l"/>
              </a:tabLst>
            </a:pPr>
            <a:endParaRPr lang="pt-BR" sz="2100" b="1" dirty="0">
              <a:latin typeface="Arial MT"/>
            </a:endParaRPr>
          </a:p>
          <a:p>
            <a:pPr marL="0" marR="81915" indent="0">
              <a:buNone/>
              <a:tabLst>
                <a:tab pos="545465" algn="l"/>
              </a:tabLst>
            </a:pPr>
            <a:r>
              <a:rPr lang="pt-BR" sz="21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RESOLUÇÃO COFEN Nº 340/2008 – </a:t>
            </a:r>
            <a:r>
              <a:rPr lang="pt-PT" sz="2100" b="1" i="1" kern="1800" dirty="0">
                <a:solidFill>
                  <a:schemeClr val="tx2">
                    <a:lumMod val="60000"/>
                    <a:lumOff val="40000"/>
                  </a:schemeClr>
                </a:solidFill>
                <a:latin typeface="Verdana" panose="020B0604030504040204" pitchFamily="34" charset="0"/>
              </a:rPr>
              <a:t>Institue, de forma obrigatória, no âmbito do Sistema COFEN/COREN o “Regulamento da Administração Financeira e Contábil”</a:t>
            </a:r>
            <a:endParaRPr lang="pt-BR" sz="2100" b="1" i="1" kern="1800" dirty="0">
              <a:solidFill>
                <a:schemeClr val="tx2">
                  <a:lumMod val="60000"/>
                  <a:lumOff val="40000"/>
                </a:schemeClr>
              </a:solidFill>
              <a:latin typeface="Verdana" panose="020B0604030504040204" pitchFamily="34" charset="0"/>
            </a:endParaRPr>
          </a:p>
          <a:p>
            <a:pPr marL="0" marR="86995" indent="0">
              <a:buNone/>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Resolução Cofen 503/2016</a:t>
            </a:r>
            <a:endParaRPr lang="pt-BR" sz="2100" b="1" kern="1800" dirty="0">
              <a:solidFill>
                <a:srgbClr val="000000"/>
              </a:solidFill>
              <a:latin typeface="Verdana" panose="020B0604030504040204" pitchFamily="34" charset="0"/>
              <a:cs typeface="Times New Roman" panose="02020603050405020304" pitchFamily="18" charset="0"/>
            </a:endParaRPr>
          </a:p>
          <a:p>
            <a:pPr marL="0" marR="81915" indent="0">
              <a:buNone/>
              <a:tabLst>
                <a:tab pos="545465" algn="l"/>
              </a:tabLst>
            </a:pPr>
            <a:r>
              <a:rPr lang="pt-BR" sz="21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pt-BR" sz="2100" b="1" i="1" kern="1800" dirty="0">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Estabelece procedimentos para plano plurianual, proposta e alterações orçamentárias e dá outras providências.</a:t>
            </a:r>
            <a:endParaRPr lang="pt-BR" sz="2100" b="1" i="1" kern="1800" dirty="0">
              <a:solidFill>
                <a:schemeClr val="tx2">
                  <a:lumMod val="60000"/>
                  <a:lumOff val="40000"/>
                </a:schemeClr>
              </a:solidFill>
              <a:latin typeface="Verdana" panose="020B0604030504040204" pitchFamily="34" charset="0"/>
            </a:endParaRPr>
          </a:p>
          <a:p>
            <a:endParaRPr lang="pt-BR" dirty="0"/>
          </a:p>
        </p:txBody>
      </p:sp>
    </p:spTree>
    <p:extLst>
      <p:ext uri="{BB962C8B-B14F-4D97-AF65-F5344CB8AC3E}">
        <p14:creationId xmlns:p14="http://schemas.microsoft.com/office/powerpoint/2010/main" val="1273175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Relatório de Acompanhamento da Execução do PPA</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lnSpcReduction="10000"/>
          </a:bodyPr>
          <a:lstStyle/>
          <a:p>
            <a:pPr marL="1371600" marR="85725" lvl="3" indent="0" algn="just">
              <a:spcBef>
                <a:spcPts val="5"/>
              </a:spcBef>
              <a:spcAft>
                <a:spcPts val="0"/>
              </a:spcAft>
              <a:buSzPts val="1200"/>
              <a:buNone/>
              <a:tabLst>
                <a:tab pos="545465" algn="l"/>
              </a:tabLst>
            </a:pPr>
            <a:r>
              <a:rPr lang="pt-PT" sz="1800" b="1" spc="-5" dirty="0">
                <a:effectLst/>
                <a:latin typeface="Arial MT"/>
                <a:ea typeface="Arial MT"/>
                <a:cs typeface="Arial MT"/>
              </a:rPr>
              <a:t>6. Avaliar</a:t>
            </a:r>
            <a:r>
              <a:rPr lang="pt-PT" sz="1800" b="1" spc="-75" dirty="0">
                <a:effectLst/>
                <a:latin typeface="Arial MT"/>
                <a:ea typeface="Arial MT"/>
                <a:cs typeface="Arial MT"/>
              </a:rPr>
              <a:t> </a:t>
            </a:r>
            <a:r>
              <a:rPr lang="pt-PT" sz="1800" b="1" spc="-5" dirty="0">
                <a:effectLst/>
                <a:latin typeface="Arial MT"/>
                <a:ea typeface="Arial MT"/>
                <a:cs typeface="Arial MT"/>
              </a:rPr>
              <a:t>os</a:t>
            </a:r>
            <a:r>
              <a:rPr lang="pt-PT" sz="1800" b="1" spc="-70" dirty="0">
                <a:effectLst/>
                <a:latin typeface="Arial MT"/>
                <a:ea typeface="Arial MT"/>
                <a:cs typeface="Arial MT"/>
              </a:rPr>
              <a:t> </a:t>
            </a:r>
            <a:r>
              <a:rPr lang="pt-PT" sz="1800" b="1" spc="-5" dirty="0">
                <a:effectLst/>
                <a:latin typeface="Arial MT"/>
                <a:ea typeface="Arial MT"/>
                <a:cs typeface="Arial MT"/>
              </a:rPr>
              <a:t>resultados</a:t>
            </a:r>
            <a:r>
              <a:rPr lang="pt-PT" sz="1800" b="1" spc="-85" dirty="0">
                <a:effectLst/>
                <a:latin typeface="Arial MT"/>
                <a:ea typeface="Arial MT"/>
                <a:cs typeface="Arial MT"/>
              </a:rPr>
              <a:t> </a:t>
            </a:r>
            <a:r>
              <a:rPr lang="pt-PT" sz="1800" b="1" spc="-5" dirty="0">
                <a:effectLst/>
                <a:latin typeface="Arial MT"/>
                <a:ea typeface="Arial MT"/>
                <a:cs typeface="Arial MT"/>
              </a:rPr>
              <a:t>de</a:t>
            </a:r>
            <a:r>
              <a:rPr lang="pt-PT" sz="1800" b="1" spc="-70" dirty="0">
                <a:effectLst/>
                <a:latin typeface="Arial MT"/>
                <a:ea typeface="Arial MT"/>
                <a:cs typeface="Arial MT"/>
              </a:rPr>
              <a:t> </a:t>
            </a:r>
            <a:r>
              <a:rPr lang="pt-PT" sz="1800" b="1" spc="-5" dirty="0">
                <a:effectLst/>
                <a:latin typeface="Arial MT"/>
                <a:ea typeface="Arial MT"/>
                <a:cs typeface="Arial MT"/>
              </a:rPr>
              <a:t>programas</a:t>
            </a:r>
            <a:r>
              <a:rPr lang="pt-PT" sz="1800" b="1" spc="-80" dirty="0">
                <a:effectLst/>
                <a:latin typeface="Arial MT"/>
                <a:ea typeface="Arial MT"/>
                <a:cs typeface="Arial MT"/>
              </a:rPr>
              <a:t> </a:t>
            </a:r>
            <a:r>
              <a:rPr lang="pt-PT" sz="1800" b="1" spc="-5" dirty="0">
                <a:effectLst/>
                <a:latin typeface="Arial MT"/>
                <a:ea typeface="Arial MT"/>
                <a:cs typeface="Arial MT"/>
              </a:rPr>
              <a:t>e</a:t>
            </a:r>
            <a:r>
              <a:rPr lang="pt-PT" sz="1800" b="1" spc="-80" dirty="0">
                <a:effectLst/>
                <a:latin typeface="Arial MT"/>
                <a:ea typeface="Arial MT"/>
                <a:cs typeface="Arial MT"/>
              </a:rPr>
              <a:t> </a:t>
            </a:r>
            <a:r>
              <a:rPr lang="pt-PT" sz="1800" b="1" spc="-5" dirty="0">
                <a:effectLst/>
                <a:latin typeface="Arial MT"/>
                <a:ea typeface="Arial MT"/>
                <a:cs typeface="Arial MT"/>
              </a:rPr>
              <a:t>ações</a:t>
            </a:r>
            <a:r>
              <a:rPr lang="pt-PT" sz="1800" b="1" spc="-85" dirty="0">
                <a:effectLst/>
                <a:latin typeface="Arial MT"/>
                <a:ea typeface="Arial MT"/>
                <a:cs typeface="Arial MT"/>
              </a:rPr>
              <a:t> </a:t>
            </a:r>
            <a:r>
              <a:rPr lang="pt-PT" sz="1800" b="1" spc="-5" dirty="0">
                <a:effectLst/>
                <a:latin typeface="Arial MT"/>
                <a:ea typeface="Arial MT"/>
                <a:cs typeface="Arial MT"/>
              </a:rPr>
              <a:t>da</a:t>
            </a:r>
            <a:r>
              <a:rPr lang="pt-PT" sz="1800" b="1" spc="-70" dirty="0">
                <a:effectLst/>
                <a:latin typeface="Arial MT"/>
                <a:ea typeface="Arial MT"/>
                <a:cs typeface="Arial MT"/>
              </a:rPr>
              <a:t> </a:t>
            </a:r>
            <a:r>
              <a:rPr lang="pt-PT" sz="1800" b="1" dirty="0">
                <a:effectLst/>
                <a:latin typeface="Arial MT"/>
                <a:ea typeface="Arial MT"/>
                <a:cs typeface="Arial MT"/>
              </a:rPr>
              <a:t>Diretoria,</a:t>
            </a:r>
            <a:r>
              <a:rPr lang="pt-PT" sz="1800" b="1" spc="-80" dirty="0">
                <a:effectLst/>
                <a:latin typeface="Arial MT"/>
                <a:ea typeface="Arial MT"/>
                <a:cs typeface="Arial MT"/>
              </a:rPr>
              <a:t> </a:t>
            </a:r>
            <a:r>
              <a:rPr lang="pt-PT" sz="1800" b="1" dirty="0">
                <a:effectLst/>
                <a:latin typeface="Arial MT"/>
                <a:ea typeface="Arial MT"/>
                <a:cs typeface="Arial MT"/>
              </a:rPr>
              <a:t>quanto</a:t>
            </a:r>
            <a:r>
              <a:rPr lang="pt-PT" sz="1800" b="1" spc="-80" dirty="0">
                <a:effectLst/>
                <a:latin typeface="Arial MT"/>
                <a:ea typeface="Arial MT"/>
                <a:cs typeface="Arial MT"/>
              </a:rPr>
              <a:t> </a:t>
            </a:r>
            <a:r>
              <a:rPr lang="pt-PT" sz="1800" b="1" dirty="0">
                <a:effectLst/>
                <a:latin typeface="Arial MT"/>
                <a:ea typeface="Arial MT"/>
                <a:cs typeface="Arial MT"/>
              </a:rPr>
              <a:t>à</a:t>
            </a:r>
            <a:r>
              <a:rPr lang="pt-PT" sz="1800" b="1" spc="-80" dirty="0">
                <a:effectLst/>
                <a:latin typeface="Arial MT"/>
                <a:ea typeface="Arial MT"/>
                <a:cs typeface="Arial MT"/>
              </a:rPr>
              <a:t> </a:t>
            </a:r>
            <a:r>
              <a:rPr lang="pt-PT" sz="1800" b="1" dirty="0">
                <a:effectLst/>
                <a:latin typeface="Arial MT"/>
                <a:ea typeface="Arial MT"/>
                <a:cs typeface="Arial MT"/>
              </a:rPr>
              <a:t>economicidade,</a:t>
            </a:r>
            <a:r>
              <a:rPr lang="pt-PT" sz="1800" b="1" spc="-325" dirty="0">
                <a:effectLst/>
                <a:latin typeface="Arial MT"/>
                <a:ea typeface="Arial MT"/>
                <a:cs typeface="Arial MT"/>
              </a:rPr>
              <a:t> </a:t>
            </a:r>
            <a:r>
              <a:rPr lang="pt-PT" sz="1800" b="1" dirty="0">
                <a:effectLst/>
                <a:latin typeface="Arial MT"/>
                <a:ea typeface="Arial MT"/>
                <a:cs typeface="Arial MT"/>
              </a:rPr>
              <a:t>eficácia</a:t>
            </a:r>
            <a:r>
              <a:rPr lang="pt-PT" sz="1800" b="1" spc="-15" dirty="0">
                <a:effectLst/>
                <a:latin typeface="Arial MT"/>
                <a:ea typeface="Arial MT"/>
                <a:cs typeface="Arial MT"/>
              </a:rPr>
              <a:t> </a:t>
            </a:r>
            <a:r>
              <a:rPr lang="pt-PT" sz="1800" b="1" dirty="0">
                <a:effectLst/>
                <a:latin typeface="Arial MT"/>
                <a:ea typeface="Arial MT"/>
                <a:cs typeface="Arial MT"/>
              </a:rPr>
              <a:t>e eficiência da</a:t>
            </a:r>
            <a:r>
              <a:rPr lang="pt-PT" sz="1800" b="1" spc="-10" dirty="0">
                <a:effectLst/>
                <a:latin typeface="Arial MT"/>
                <a:ea typeface="Arial MT"/>
                <a:cs typeface="Arial MT"/>
              </a:rPr>
              <a:t> </a:t>
            </a:r>
            <a:r>
              <a:rPr lang="pt-PT" sz="1800" b="1" dirty="0">
                <a:effectLst/>
                <a:latin typeface="Arial MT"/>
                <a:ea typeface="Arial MT"/>
                <a:cs typeface="Arial MT"/>
              </a:rPr>
              <a:t>gestão</a:t>
            </a:r>
            <a:r>
              <a:rPr lang="pt-PT" sz="1800" dirty="0">
                <a:effectLst/>
                <a:latin typeface="Arial MT"/>
                <a:ea typeface="Arial MT"/>
                <a:cs typeface="Arial MT"/>
              </a:rPr>
              <a:t>.</a:t>
            </a:r>
            <a:endParaRPr lang="pt-BR" sz="1800" dirty="0">
              <a:effectLst/>
              <a:latin typeface="Arial MT"/>
              <a:ea typeface="Arial MT"/>
              <a:cs typeface="Arial MT"/>
            </a:endParaRPr>
          </a:p>
          <a:p>
            <a:pPr marL="1371600" marR="81915" lvl="3" indent="0" algn="just">
              <a:buSzPts val="1200"/>
              <a:buNone/>
              <a:tabLst>
                <a:tab pos="545465" algn="l"/>
              </a:tabLst>
            </a:pPr>
            <a:endParaRPr lang="pt-BR" sz="2100" b="1" dirty="0">
              <a:latin typeface="Arial MT"/>
            </a:endParaRPr>
          </a:p>
          <a:p>
            <a:pPr marL="0" marR="86995" indent="0">
              <a:buNone/>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Resolução Cofen 503/2016</a:t>
            </a:r>
            <a:endParaRPr lang="pt-BR" sz="2100" b="1" kern="1800" dirty="0">
              <a:solidFill>
                <a:srgbClr val="000000"/>
              </a:solidFill>
              <a:latin typeface="Verdana" panose="020B0604030504040204" pitchFamily="34" charset="0"/>
              <a:cs typeface="Times New Roman" panose="02020603050405020304" pitchFamily="18" charset="0"/>
            </a:endParaRPr>
          </a:p>
          <a:p>
            <a:pPr marL="0" marR="81915" indent="0">
              <a:buNone/>
              <a:tabLst>
                <a:tab pos="545465" algn="l"/>
              </a:tabLst>
            </a:pPr>
            <a:r>
              <a:rPr lang="pt-BR" sz="2100" b="1" kern="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pt-BR" sz="2100" b="1" i="1" kern="1800" dirty="0">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Estabelece procedimentos para plano plurianual, proposta e alterações orçamentárias e dá outras providências.</a:t>
            </a:r>
            <a:endParaRPr lang="pt-BR" sz="2100" b="1" i="1" kern="1800" dirty="0">
              <a:solidFill>
                <a:schemeClr val="tx2">
                  <a:lumMod val="60000"/>
                  <a:lumOff val="40000"/>
                </a:schemeClr>
              </a:solidFill>
              <a:latin typeface="Verdana" panose="020B0604030504040204" pitchFamily="34" charset="0"/>
            </a:endParaRPr>
          </a:p>
          <a:p>
            <a:pPr algn="just"/>
            <a:r>
              <a:rPr lang="pt-PT" sz="1800" b="1" dirty="0">
                <a:solidFill>
                  <a:srgbClr val="000000"/>
                </a:solidFill>
                <a:effectLst/>
                <a:latin typeface="Verdana" panose="020B0604030504040204" pitchFamily="34" charset="0"/>
                <a:ea typeface="Arial MT"/>
                <a:cs typeface="Arial MT"/>
              </a:rPr>
              <a:t>Art. 1º </a:t>
            </a:r>
            <a:r>
              <a:rPr lang="pt-PT" sz="1800" dirty="0">
                <a:solidFill>
                  <a:srgbClr val="000000"/>
                </a:solidFill>
                <a:effectLst/>
                <a:latin typeface="Verdana" panose="020B0604030504040204" pitchFamily="34" charset="0"/>
                <a:ea typeface="Arial MT"/>
                <a:cs typeface="Arial MT"/>
              </a:rPr>
              <a:t>As autarquias integrantes do Sistema Cofen/Conselhos Regionais deverão efetuar até o dia 30 (trinta) de junho do ano de posse da nova diretoria o Plano Plurianual para um período de 03 (três) anos, com início de vigência em 1º (primeiro) de janeiro do ano seguinte, que estabeleça as medidas, gastos e objetivos a serem seguidos, com identificação clara dos objetivos e prioridades do Plenário e que auxiliarão a proposição do orçamento anual.</a:t>
            </a:r>
            <a:endParaRPr lang="pt-BR" sz="1800" dirty="0">
              <a:effectLst/>
              <a:latin typeface="Arial MT"/>
              <a:ea typeface="Arial MT"/>
              <a:cs typeface="Arial MT"/>
            </a:endParaRPr>
          </a:p>
          <a:p>
            <a:endParaRPr lang="pt-BR" dirty="0"/>
          </a:p>
        </p:txBody>
      </p:sp>
    </p:spTree>
    <p:extLst>
      <p:ext uri="{BB962C8B-B14F-4D97-AF65-F5344CB8AC3E}">
        <p14:creationId xmlns:p14="http://schemas.microsoft.com/office/powerpoint/2010/main" val="3265218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Compete ao Controlador, acolher ou não o relatório de sua auditoria interna  – Atribuição 7</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a:bodyPr>
          <a:lstStyle/>
          <a:p>
            <a:pPr marL="1371600" marR="86995" lvl="3" indent="0" algn="just">
              <a:buSzPts val="1200"/>
              <a:buNone/>
              <a:tabLst>
                <a:tab pos="545465" algn="l"/>
              </a:tabLst>
            </a:pPr>
            <a:r>
              <a:rPr lang="pt-PT" sz="1800" b="1" dirty="0">
                <a:effectLst/>
                <a:latin typeface="Arial MT"/>
                <a:ea typeface="Arial MT"/>
                <a:cs typeface="Arial MT"/>
              </a:rPr>
              <a:t>7. Acolher ou não os relatórios de auditorias emitidos pela chefia da Auditoria</a:t>
            </a:r>
            <a:r>
              <a:rPr lang="pt-PT" sz="1800" b="1" spc="5" dirty="0">
                <a:effectLst/>
                <a:latin typeface="Arial MT"/>
                <a:ea typeface="Arial MT"/>
                <a:cs typeface="Arial MT"/>
              </a:rPr>
              <a:t> </a:t>
            </a:r>
            <a:r>
              <a:rPr lang="pt-PT" sz="1800" b="1" dirty="0">
                <a:effectLst/>
                <a:latin typeface="Arial MT"/>
                <a:ea typeface="Arial MT"/>
                <a:cs typeface="Arial MT"/>
              </a:rPr>
              <a:t>Interna.</a:t>
            </a:r>
            <a:endParaRPr lang="pt-BR" sz="1800" b="1" dirty="0">
              <a:effectLst/>
              <a:latin typeface="Arial MT"/>
              <a:ea typeface="Arial MT"/>
              <a:cs typeface="Arial MT"/>
            </a:endParaRPr>
          </a:p>
          <a:p>
            <a:pPr marL="1371600" marR="81915" lvl="3" indent="0" algn="just">
              <a:buSzPts val="1200"/>
              <a:buNone/>
              <a:tabLst>
                <a:tab pos="545465" algn="l"/>
              </a:tabLst>
            </a:pPr>
            <a:endParaRPr lang="pt-BR" sz="2100" b="1" dirty="0">
              <a:latin typeface="Arial MT"/>
            </a:endParaRPr>
          </a:p>
          <a:p>
            <a:pPr marL="544830" marR="86995" indent="-228600" algn="just">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Resolução Cofen nº 504/2016, art. 8º, § 1º:</a:t>
            </a:r>
          </a:p>
          <a:p>
            <a:pPr marL="0" marR="81915" indent="0" algn="just">
              <a:buNone/>
              <a:tabLst>
                <a:tab pos="545465" algn="l"/>
              </a:tabLst>
            </a:pPr>
            <a:r>
              <a:rPr lang="pt-BR" sz="2100" b="1" i="1" kern="1800" dirty="0">
                <a:solidFill>
                  <a:schemeClr val="tx2">
                    <a:lumMod val="60000"/>
                    <a:lumOff val="40000"/>
                  </a:schemeClr>
                </a:solidFill>
                <a:latin typeface="Verdana" panose="020B0604030504040204" pitchFamily="34" charset="0"/>
                <a:hlinkClick r:id="rId2">
                  <a:extLst>
                    <a:ext uri="{A12FA001-AC4F-418D-AE19-62706E023703}">
                      <ahyp:hlinkClr xmlns:ahyp="http://schemas.microsoft.com/office/drawing/2018/hyperlinkcolor" val="tx"/>
                    </a:ext>
                  </a:extLst>
                </a:hlinkClick>
              </a:rPr>
              <a:t>Estabelece procedimentos para a prestação de contas e dá outras providências.</a:t>
            </a:r>
            <a:endParaRPr lang="pt-BR" sz="2100" b="1" i="1" kern="1800" dirty="0">
              <a:solidFill>
                <a:schemeClr val="tx2">
                  <a:lumMod val="60000"/>
                  <a:lumOff val="40000"/>
                </a:schemeClr>
              </a:solidFill>
              <a:latin typeface="Verdana" panose="020B0604030504040204" pitchFamily="34" charset="0"/>
            </a:endParaRPr>
          </a:p>
          <a:p>
            <a:pPr marL="316230" marR="86995" indent="0" algn="just">
              <a:buNone/>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 </a:t>
            </a:r>
            <a:endParaRPr lang="pt-BR" sz="2100" b="1" kern="1800" dirty="0">
              <a:solidFill>
                <a:srgbClr val="000000"/>
              </a:solidFill>
              <a:latin typeface="Verdana" panose="020B0604030504040204" pitchFamily="34" charset="0"/>
              <a:cs typeface="Times New Roman" panose="02020603050405020304" pitchFamily="18" charset="0"/>
            </a:endParaRPr>
          </a:p>
          <a:p>
            <a:pPr marR="86995" algn="just">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 1º A responsabilidade de emissão de Relatório de Auditoria é de cada servidor ou grupo de servidores lotados na Divisão de Auditoria Interna, devidamente aprovado pela Chefia da Divisão.</a:t>
            </a:r>
            <a:endParaRPr lang="pt-BR" sz="2100" b="1" kern="1800" dirty="0">
              <a:solidFill>
                <a:srgbClr val="000000"/>
              </a:solidFill>
              <a:latin typeface="Verdana" panose="020B060403050404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669962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Emissão de Pareceres – Atribuições 8 e 10</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fontScale="70000" lnSpcReduction="20000"/>
          </a:bodyPr>
          <a:lstStyle/>
          <a:p>
            <a:pPr marL="1371600" marR="86995" lvl="3" indent="0" algn="just">
              <a:buSzPts val="1200"/>
              <a:buNone/>
              <a:tabLst>
                <a:tab pos="545465" algn="l"/>
              </a:tabLst>
            </a:pPr>
            <a:r>
              <a:rPr lang="pt-PT" sz="2600" b="1" dirty="0">
                <a:latin typeface="Arial MT"/>
              </a:rPr>
              <a:t>8. Emitir pareceres técnicos em matérias de sua competência.</a:t>
            </a:r>
          </a:p>
          <a:p>
            <a:pPr marL="1371600" marR="86995" lvl="3" indent="0" algn="just">
              <a:buSzPts val="1200"/>
              <a:buNone/>
              <a:tabLst>
                <a:tab pos="545465" algn="l"/>
              </a:tabLst>
            </a:pPr>
            <a:endParaRPr lang="pt-PT" sz="2600" b="1" dirty="0">
              <a:latin typeface="Arial MT"/>
            </a:endParaRPr>
          </a:p>
          <a:p>
            <a:pPr marL="1371600" marR="86995" lvl="3" indent="0" algn="just">
              <a:buSzPts val="1200"/>
              <a:buNone/>
              <a:tabLst>
                <a:tab pos="545465" algn="l"/>
              </a:tabLst>
            </a:pPr>
            <a:r>
              <a:rPr lang="pt-PT" sz="2600" b="1" dirty="0">
                <a:latin typeface="Arial MT"/>
              </a:rPr>
              <a:t>10. Emitir o certificado anual de auditoria com base no relatório da divisão de auditoria interna das atividades na unidade auditada e sobre a prestação de contas anuais.</a:t>
            </a:r>
            <a:endParaRPr lang="pt-BR" sz="2600" b="1" dirty="0">
              <a:latin typeface="Arial MT"/>
            </a:endParaRPr>
          </a:p>
          <a:p>
            <a:pPr marL="1371600" lvl="3" indent="0" algn="just">
              <a:buSzPts val="1200"/>
              <a:buNone/>
              <a:tabLst>
                <a:tab pos="545465" algn="l"/>
              </a:tabLst>
            </a:pPr>
            <a:endParaRPr lang="pt-BR" sz="1800" dirty="0">
              <a:effectLst/>
              <a:latin typeface="Arial MT"/>
              <a:ea typeface="Arial MT"/>
              <a:cs typeface="Arial MT"/>
            </a:endParaRPr>
          </a:p>
          <a:p>
            <a:pPr marL="1371600" marR="81915" lvl="3" indent="0" algn="just">
              <a:buSzPts val="1200"/>
              <a:buNone/>
              <a:tabLst>
                <a:tab pos="545465" algn="l"/>
              </a:tabLst>
            </a:pPr>
            <a:endParaRPr lang="pt-BR" sz="2100" b="1" dirty="0">
              <a:latin typeface="Arial MT"/>
            </a:endParaRPr>
          </a:p>
          <a:p>
            <a:pPr marL="316230" marR="86995" indent="0" algn="just">
              <a:buNone/>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Resolução Cofen nº 504/2016, art. 8º: </a:t>
            </a:r>
            <a:r>
              <a:rPr lang="pt-BR" sz="2100" b="1" i="1" kern="1800" dirty="0">
                <a:solidFill>
                  <a:schemeClr val="tx2">
                    <a:lumMod val="60000"/>
                    <a:lumOff val="40000"/>
                  </a:schemeClr>
                </a:solidFill>
                <a:latin typeface="Verdana" panose="020B0604030504040204" pitchFamily="34" charset="0"/>
              </a:rPr>
              <a:t>Parecer da Prestação de 	Contas.</a:t>
            </a:r>
          </a:p>
          <a:p>
            <a:pPr marL="544830" marR="86995" indent="-228600" algn="just">
              <a:tabLst>
                <a:tab pos="545465" algn="l"/>
              </a:tabLst>
            </a:pPr>
            <a:r>
              <a:rPr lang="pt-BR" sz="2100" b="1" i="1" kern="1800" dirty="0">
                <a:solidFill>
                  <a:schemeClr val="tx2">
                    <a:lumMod val="60000"/>
                    <a:lumOff val="40000"/>
                  </a:schemeClr>
                </a:solidFill>
                <a:latin typeface="Verdana" panose="020B0604030504040204" pitchFamily="34" charset="0"/>
              </a:rPr>
              <a:t>Certificado de Auditoria das Prestações de Contas e de Tomadas de Contas Especiais.</a:t>
            </a:r>
          </a:p>
          <a:p>
            <a:pPr marL="544830" marR="86995" indent="-228600" algn="just">
              <a:tabLst>
                <a:tab pos="545465" algn="l"/>
              </a:tabLst>
            </a:pPr>
            <a:r>
              <a:rPr lang="pt-BR" sz="2100" b="1" i="1" kern="1800" dirty="0">
                <a:solidFill>
                  <a:schemeClr val="tx2">
                    <a:lumMod val="60000"/>
                    <a:lumOff val="40000"/>
                  </a:schemeClr>
                </a:solidFill>
                <a:latin typeface="Verdana" panose="020B0604030504040204" pitchFamily="34" charset="0"/>
              </a:rPr>
              <a:t>Notas Técnicas</a:t>
            </a:r>
          </a:p>
          <a:p>
            <a:pPr marL="544830" marR="86995" indent="-228600" algn="just">
              <a:tabLst>
                <a:tab pos="545465" algn="l"/>
              </a:tabLst>
            </a:pPr>
            <a:endParaRPr lang="pt-BR" sz="2100" b="1" i="1" kern="1800" dirty="0">
              <a:solidFill>
                <a:schemeClr val="tx2">
                  <a:lumMod val="60000"/>
                  <a:lumOff val="40000"/>
                </a:schemeClr>
              </a:solidFill>
              <a:latin typeface="Verdana" panose="020B0604030504040204" pitchFamily="34" charset="0"/>
            </a:endParaRPr>
          </a:p>
          <a:p>
            <a:pPr marL="316230" marR="86995" indent="0" algn="just">
              <a:buNone/>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 Resolução Cofen nº 503/2016, art. 8º: </a:t>
            </a:r>
            <a:r>
              <a:rPr lang="pt-BR" sz="2100" b="1" i="1" kern="1800" dirty="0">
                <a:solidFill>
                  <a:schemeClr val="tx2">
                    <a:lumMod val="60000"/>
                    <a:lumOff val="40000"/>
                  </a:schemeClr>
                </a:solidFill>
                <a:latin typeface="Verdana" panose="020B0604030504040204" pitchFamily="34" charset="0"/>
              </a:rPr>
              <a:t>Parecer da  	Proposta 	Orçamentária.</a:t>
            </a:r>
          </a:p>
          <a:p>
            <a:pPr marL="316230" marR="86995" indent="0" algn="just">
              <a:buNone/>
              <a:tabLst>
                <a:tab pos="545465" algn="l"/>
              </a:tabLst>
            </a:pPr>
            <a:endParaRPr lang="pt-BR" sz="2100" b="1" kern="1800" dirty="0">
              <a:solidFill>
                <a:srgbClr val="000000"/>
              </a:solidFill>
              <a:latin typeface="Verdana" panose="020B0604030504040204" pitchFamily="34" charset="0"/>
              <a:cs typeface="Times New Roman" panose="02020603050405020304" pitchFamily="18" charset="0"/>
            </a:endParaRPr>
          </a:p>
          <a:p>
            <a:pPr marL="316230" marR="86995" indent="0" algn="just">
              <a:buNone/>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Ordem de Serviço Cofen nº 08/2017:</a:t>
            </a:r>
            <a:r>
              <a:rPr lang="pt-BR" sz="2100" b="1" i="1" kern="1800" dirty="0">
                <a:solidFill>
                  <a:schemeClr val="tx2">
                    <a:lumMod val="60000"/>
                    <a:lumOff val="40000"/>
                  </a:schemeClr>
                </a:solidFill>
                <a:latin typeface="Verdana" panose="020B0604030504040204" pitchFamily="34" charset="0"/>
              </a:rPr>
              <a:t>Parecer de  	</a:t>
            </a:r>
            <a:r>
              <a:rPr lang="pt-BR" sz="2100" b="1" i="1" kern="1800" dirty="0" err="1">
                <a:solidFill>
                  <a:schemeClr val="tx2">
                    <a:lumMod val="60000"/>
                    <a:lumOff val="40000"/>
                  </a:schemeClr>
                </a:solidFill>
                <a:latin typeface="Verdana" panose="020B0604030504040204" pitchFamily="34" charset="0"/>
              </a:rPr>
              <a:t>Revisibilidade</a:t>
            </a:r>
            <a:r>
              <a:rPr lang="pt-BR" sz="2100" b="1" i="1" kern="1800" dirty="0">
                <a:solidFill>
                  <a:schemeClr val="tx2">
                    <a:lumMod val="60000"/>
                    <a:lumOff val="40000"/>
                  </a:schemeClr>
                </a:solidFill>
                <a:latin typeface="Verdana" panose="020B0604030504040204" pitchFamily="34" charset="0"/>
              </a:rPr>
              <a:t> 	de Preços de todas as contratações de 	bens e serviços.</a:t>
            </a:r>
          </a:p>
          <a:p>
            <a:pPr marL="316230" marR="86995" indent="0" algn="just">
              <a:buNone/>
              <a:tabLst>
                <a:tab pos="545465" algn="l"/>
              </a:tabLst>
            </a:pPr>
            <a:endParaRPr lang="pt-BR" sz="2100" b="1" i="1" kern="1800" dirty="0">
              <a:solidFill>
                <a:schemeClr val="tx2">
                  <a:lumMod val="60000"/>
                  <a:lumOff val="40000"/>
                </a:schemeClr>
              </a:solidFill>
              <a:latin typeface="Verdana" panose="020B0604030504040204" pitchFamily="34" charset="0"/>
            </a:endParaRPr>
          </a:p>
          <a:p>
            <a:endParaRPr lang="pt-PT" sz="3200" b="1" kern="1800" dirty="0">
              <a:solidFill>
                <a:srgbClr val="000000"/>
              </a:solidFill>
              <a:latin typeface="Verdana" panose="020B060403050404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032946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Emissão de Certidões relacionadas à sua área de atuação – Atribuição 11</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a:bodyPr>
          <a:lstStyle/>
          <a:p>
            <a:pPr marL="1371600" marR="86995" lvl="3" indent="0" algn="just">
              <a:lnSpc>
                <a:spcPct val="90000"/>
              </a:lnSpc>
              <a:buSzPts val="1200"/>
              <a:buNone/>
              <a:tabLst>
                <a:tab pos="545465" algn="l"/>
              </a:tabLst>
            </a:pPr>
            <a:r>
              <a:rPr lang="pt-PT" sz="1800" b="1" dirty="0">
                <a:latin typeface="Arial MT"/>
              </a:rPr>
              <a:t>11. certidão negativa de contas julgadas irregulares junto no Cofen</a:t>
            </a: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544830" marR="86995" indent="-228600" algn="just">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Resolução Cofen nº 612/2019, art. 31, inciso II: </a:t>
            </a:r>
            <a:r>
              <a:rPr lang="pt-BR" sz="1500" b="1" i="1" kern="1800" dirty="0">
                <a:solidFill>
                  <a:schemeClr val="tx2">
                    <a:lumMod val="60000"/>
                    <a:lumOff val="40000"/>
                  </a:schemeClr>
                </a:solidFill>
                <a:latin typeface="Verdana" panose="020B0604030504040204" pitchFamily="34" charset="0"/>
              </a:rPr>
              <a:t>Aprova o Código Eleitoral do Sistema </a:t>
            </a:r>
            <a:r>
              <a:rPr lang="pt-BR" sz="1500" b="1" i="1" kern="1800" dirty="0" err="1">
                <a:solidFill>
                  <a:schemeClr val="tx2">
                    <a:lumMod val="60000"/>
                    <a:lumOff val="40000"/>
                  </a:schemeClr>
                </a:solidFill>
                <a:latin typeface="Verdana" panose="020B0604030504040204" pitchFamily="34" charset="0"/>
              </a:rPr>
              <a:t>Cofen</a:t>
            </a:r>
            <a:r>
              <a:rPr lang="pt-BR" sz="1500" b="1" i="1" kern="1800" dirty="0">
                <a:solidFill>
                  <a:schemeClr val="tx2">
                    <a:lumMod val="60000"/>
                    <a:lumOff val="40000"/>
                  </a:schemeClr>
                </a:solidFill>
                <a:latin typeface="Verdana" panose="020B0604030504040204" pitchFamily="34" charset="0"/>
              </a:rPr>
              <a:t>/Conselhos Regionais de Enfermagem, e dá outras providências.</a:t>
            </a:r>
          </a:p>
        </p:txBody>
      </p:sp>
    </p:spTree>
    <p:extLst>
      <p:ext uri="{BB962C8B-B14F-4D97-AF65-F5344CB8AC3E}">
        <p14:creationId xmlns:p14="http://schemas.microsoft.com/office/powerpoint/2010/main" val="1159223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Cumprimento da LAI – Lei de Acesso à Informação – Atribuição 12</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a:bodyPr>
          <a:lstStyle/>
          <a:p>
            <a:pPr marL="1371600" marR="86995" lvl="3" indent="0" algn="just">
              <a:lnSpc>
                <a:spcPct val="90000"/>
              </a:lnSpc>
              <a:buSzPts val="1200"/>
              <a:buNone/>
              <a:tabLst>
                <a:tab pos="545465" algn="l"/>
              </a:tabLst>
            </a:pPr>
            <a:r>
              <a:rPr lang="pt-PT" sz="1800" b="1" dirty="0">
                <a:latin typeface="Arial MT"/>
              </a:rPr>
              <a:t>12. Gerir e manter os conteúdos do Portal da Transparência do Cofen de responsabilidade de sua área.</a:t>
            </a:r>
            <a:endParaRPr lang="pt-BR" sz="1800" b="1" dirty="0">
              <a:latin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544830" marR="86995" indent="-228600" algn="just">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Manual Cofen do Portal Transaparência: </a:t>
            </a:r>
            <a:r>
              <a:rPr lang="pt-BR" sz="1500" b="1" i="1" kern="1800" dirty="0">
                <a:solidFill>
                  <a:schemeClr val="tx2">
                    <a:lumMod val="60000"/>
                    <a:lumOff val="40000"/>
                  </a:schemeClr>
                </a:solidFill>
                <a:latin typeface="Verdana" panose="020B0604030504040204" pitchFamily="34" charset="0"/>
              </a:rPr>
              <a:t>Aprova as atribuições de cada área administrativa, na atualização do Portal Transparência.</a:t>
            </a:r>
          </a:p>
        </p:txBody>
      </p:sp>
    </p:spTree>
    <p:extLst>
      <p:ext uri="{BB962C8B-B14F-4D97-AF65-F5344CB8AC3E}">
        <p14:creationId xmlns:p14="http://schemas.microsoft.com/office/powerpoint/2010/main" val="21587238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DA3C086-8FB2-4EA4-B317-C1EE8577993B}"/>
              </a:ext>
            </a:extLst>
          </p:cNvPr>
          <p:cNvSpPr>
            <a:spLocks noGrp="1"/>
          </p:cNvSpPr>
          <p:nvPr>
            <p:ph type="title"/>
          </p:nvPr>
        </p:nvSpPr>
        <p:spPr>
          <a:xfrm>
            <a:off x="457200" y="274638"/>
            <a:ext cx="8229600" cy="1198984"/>
          </a:xfrm>
        </p:spPr>
        <p:txBody>
          <a:bodyPr>
            <a:noAutofit/>
          </a:bodyPr>
          <a:lstStyle/>
          <a:p>
            <a:pPr marL="1371600" marR="81915" lvl="3" indent="0" algn="just">
              <a:buSzPts val="1200"/>
              <a:buNone/>
              <a:tabLst>
                <a:tab pos="545465" algn="l"/>
              </a:tabLst>
            </a:pPr>
            <a:r>
              <a:rPr lang="pt-BR" sz="2400" b="1" dirty="0"/>
              <a:t>Sempre que entenderem necessário, os órgãos de controle interno devem solicitar à autoridade máxima, a abertura de processo.</a:t>
            </a:r>
            <a:endParaRPr lang="pt-BR" sz="1100" dirty="0">
              <a:effectLst/>
              <a:latin typeface="Arial MT"/>
              <a:ea typeface="Arial MT"/>
              <a:cs typeface="Arial MT"/>
            </a:endParaRPr>
          </a:p>
        </p:txBody>
      </p:sp>
      <p:sp>
        <p:nvSpPr>
          <p:cNvPr id="3" name="Espaço Reservado para Conteúdo 2">
            <a:extLst>
              <a:ext uri="{FF2B5EF4-FFF2-40B4-BE49-F238E27FC236}">
                <a16:creationId xmlns:a16="http://schemas.microsoft.com/office/drawing/2014/main" id="{5E6DB6AB-54D7-47EB-A51B-ED102B4F2D61}"/>
              </a:ext>
            </a:extLst>
          </p:cNvPr>
          <p:cNvSpPr>
            <a:spLocks noGrp="1"/>
          </p:cNvSpPr>
          <p:nvPr>
            <p:ph idx="1"/>
          </p:nvPr>
        </p:nvSpPr>
        <p:spPr/>
        <p:txBody>
          <a:bodyPr>
            <a:normAutofit/>
          </a:bodyPr>
          <a:lstStyle/>
          <a:p>
            <a:pPr marL="1371600" marR="86995" lvl="3" indent="0" algn="just">
              <a:lnSpc>
                <a:spcPct val="90000"/>
              </a:lnSpc>
              <a:buSzPts val="1200"/>
              <a:buNone/>
              <a:tabLst>
                <a:tab pos="545465" algn="l"/>
              </a:tabLst>
            </a:pPr>
            <a:endParaRPr lang="pt-PT" sz="1800" b="1" dirty="0">
              <a:latin typeface="Arial MT"/>
            </a:endParaRPr>
          </a:p>
          <a:p>
            <a:pPr marL="1371600" marR="86995" lvl="3" indent="0" algn="just">
              <a:lnSpc>
                <a:spcPct val="90000"/>
              </a:lnSpc>
              <a:buSzPts val="1200"/>
              <a:buNone/>
              <a:tabLst>
                <a:tab pos="545465" algn="l"/>
              </a:tabLst>
            </a:pPr>
            <a:r>
              <a:rPr lang="pt-PT" sz="1800" b="1" dirty="0">
                <a:latin typeface="Arial MT"/>
              </a:rPr>
              <a:t>13. Solicitar a abertura de PAD à autoridade competente, quando necessário.</a:t>
            </a:r>
            <a:endParaRPr lang="pt-BR" sz="1800" b="1" dirty="0">
              <a:latin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1371600" lvl="3" indent="0" algn="just">
              <a:buSzPts val="1200"/>
              <a:buNone/>
              <a:tabLst>
                <a:tab pos="545465" algn="l"/>
              </a:tabLst>
            </a:pPr>
            <a:endParaRPr lang="pt-PT" sz="1800" dirty="0">
              <a:latin typeface="Arial MT"/>
              <a:ea typeface="Arial MT"/>
              <a:cs typeface="Arial MT"/>
            </a:endParaRPr>
          </a:p>
          <a:p>
            <a:pPr marL="544830" marR="86995" indent="-228600" algn="just">
              <a:tabLst>
                <a:tab pos="545465" algn="l"/>
              </a:tabLst>
            </a:pPr>
            <a:r>
              <a:rPr lang="pt-PT" sz="2100" b="1" kern="1800" dirty="0">
                <a:solidFill>
                  <a:srgbClr val="000000"/>
                </a:solidFill>
                <a:latin typeface="Verdana" panose="020B0604030504040204" pitchFamily="34" charset="0"/>
                <a:cs typeface="Times New Roman" panose="02020603050405020304" pitchFamily="18" charset="0"/>
              </a:rPr>
              <a:t>Manual de Abertura e Arquivamento de Processos:</a:t>
            </a:r>
            <a:endParaRPr lang="pt-BR" sz="1500" b="1" i="1" kern="1800" dirty="0">
              <a:solidFill>
                <a:schemeClr val="tx2">
                  <a:lumMod val="60000"/>
                  <a:lumOff val="40000"/>
                </a:schemeClr>
              </a:solidFill>
              <a:latin typeface="Verdana" panose="020B0604030504040204" pitchFamily="34" charset="0"/>
            </a:endParaRPr>
          </a:p>
        </p:txBody>
      </p:sp>
    </p:spTree>
    <p:extLst>
      <p:ext uri="{BB962C8B-B14F-4D97-AF65-F5344CB8AC3E}">
        <p14:creationId xmlns:p14="http://schemas.microsoft.com/office/powerpoint/2010/main" val="846216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As Controladorias do Sistema </a:t>
            </a:r>
            <a:r>
              <a:rPr lang="pt-BR" b="1" dirty="0" err="1"/>
              <a:t>Cofen</a:t>
            </a:r>
            <a:r>
              <a:rPr lang="pt-BR" b="1" dirty="0"/>
              <a:t>/Conselhos Regionais</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algn="just" fontAlgn="base">
              <a:lnSpc>
                <a:spcPct val="90000"/>
              </a:lnSpc>
            </a:pPr>
            <a:endParaRPr lang="pt-BR" sz="2200" dirty="0">
              <a:solidFill>
                <a:srgbClr val="555555"/>
              </a:solidFill>
              <a:latin typeface="Arial" panose="020B0604020202020204" pitchFamily="34" charset="0"/>
            </a:endParaRPr>
          </a:p>
          <a:p>
            <a:pPr algn="just" fontAlgn="base">
              <a:lnSpc>
                <a:spcPct val="90000"/>
              </a:lnSpc>
            </a:pPr>
            <a:endParaRPr lang="pt-BR" sz="2200" dirty="0">
              <a:solidFill>
                <a:srgbClr val="555555"/>
              </a:solidFill>
              <a:latin typeface="Arial" panose="020B0604020202020204" pitchFamily="34" charset="0"/>
            </a:endParaRPr>
          </a:p>
          <a:p>
            <a:pPr algn="just" fontAlgn="base">
              <a:lnSpc>
                <a:spcPct val="90000"/>
              </a:lnSpc>
            </a:pPr>
            <a:r>
              <a:rPr lang="pt-BR" sz="2200" dirty="0">
                <a:solidFill>
                  <a:srgbClr val="555555"/>
                </a:solidFill>
                <a:latin typeface="Arial" panose="020B0604020202020204" pitchFamily="34" charset="0"/>
              </a:rPr>
              <a:t>Art. 32.  A prestação de contas do </a:t>
            </a:r>
            <a:r>
              <a:rPr lang="pt-BR" sz="2200" dirty="0" err="1">
                <a:solidFill>
                  <a:srgbClr val="555555"/>
                </a:solidFill>
                <a:latin typeface="Arial" panose="020B0604020202020204" pitchFamily="34" charset="0"/>
              </a:rPr>
              <a:t>Cofen</a:t>
            </a:r>
            <a:r>
              <a:rPr lang="pt-BR" sz="2200" dirty="0">
                <a:solidFill>
                  <a:srgbClr val="555555"/>
                </a:solidFill>
                <a:latin typeface="Arial" panose="020B0604020202020204" pitchFamily="34" charset="0"/>
              </a:rPr>
              <a:t> e dos Conselhos Regionais de Enfermagem referida no artigo 8º, inciso IX e artigo 15, inciso XII da Lei 5905/1973, e demais normas legais, será precedida de análise e parecer técnico da Controladoria-Geral, antes de ser submetida à deliberação do Plenário do </a:t>
            </a:r>
            <a:r>
              <a:rPr lang="pt-BR" sz="2200" dirty="0" err="1">
                <a:solidFill>
                  <a:srgbClr val="555555"/>
                </a:solidFill>
                <a:latin typeface="Arial" panose="020B0604020202020204" pitchFamily="34" charset="0"/>
              </a:rPr>
              <a:t>Cofen</a:t>
            </a:r>
            <a:r>
              <a:rPr lang="pt-BR" sz="2200" dirty="0">
                <a:solidFill>
                  <a:srgbClr val="555555"/>
                </a:solidFill>
                <a:latin typeface="Arial" panose="020B0604020202020204" pitchFamily="34" charset="0"/>
              </a:rPr>
              <a:t>.</a:t>
            </a:r>
          </a:p>
          <a:p>
            <a:pPr marL="0" marR="81915" indent="0">
              <a:buNone/>
              <a:tabLst>
                <a:tab pos="545465" algn="l"/>
              </a:tabLst>
            </a:pPr>
            <a:r>
              <a:rPr lang="pt-BR" b="1" kern="18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RESOLUÇÃO COFEN Nº 421/2012 – </a:t>
            </a:r>
            <a:r>
              <a:rPr lang="pt-BR" sz="2400" b="1" i="1" kern="1800" dirty="0">
                <a:solidFill>
                  <a:schemeClr val="tx2">
                    <a:lumMod val="60000"/>
                    <a:lumOff val="40000"/>
                  </a:schemeClr>
                </a:solidFill>
                <a:latin typeface="Verdana" panose="020B0604030504040204" pitchFamily="34" charset="0"/>
              </a:rPr>
              <a:t>Aprova o Regimento Interno do Conselho Federal de Enfermagem e dá outras providências.</a:t>
            </a:r>
          </a:p>
          <a:p>
            <a:endParaRPr lang="pt-BR" dirty="0"/>
          </a:p>
        </p:txBody>
      </p:sp>
    </p:spTree>
    <p:extLst>
      <p:ext uri="{BB962C8B-B14F-4D97-AF65-F5344CB8AC3E}">
        <p14:creationId xmlns:p14="http://schemas.microsoft.com/office/powerpoint/2010/main" val="2211597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As Controladorias do Sistema </a:t>
            </a:r>
            <a:r>
              <a:rPr lang="pt-BR" b="1" dirty="0" err="1"/>
              <a:t>Cofen</a:t>
            </a:r>
            <a:r>
              <a:rPr lang="pt-BR" b="1" dirty="0"/>
              <a:t>/Conselhos Regional</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algn="just" fontAlgn="base">
              <a:lnSpc>
                <a:spcPct val="90000"/>
              </a:lnSpc>
            </a:pPr>
            <a:endParaRPr lang="pt-BR" sz="2200" dirty="0">
              <a:solidFill>
                <a:srgbClr val="555555"/>
              </a:solidFill>
              <a:latin typeface="Arial" panose="020B0604020202020204" pitchFamily="34" charset="0"/>
            </a:endParaRPr>
          </a:p>
          <a:p>
            <a:pPr algn="just" fontAlgn="base">
              <a:lnSpc>
                <a:spcPct val="90000"/>
              </a:lnSpc>
            </a:pPr>
            <a:r>
              <a:rPr lang="pt-BR" sz="2200" dirty="0">
                <a:solidFill>
                  <a:srgbClr val="555555"/>
                </a:solidFill>
                <a:latin typeface="Arial" panose="020B0604020202020204" pitchFamily="34" charset="0"/>
              </a:rPr>
              <a:t>Art. 33. Fica instituído no âmbito dos Conselhos Regionais de Enfermagem a obrigatoriedade de criação e implantação de órgão próprio de controle interno, no prazo de 180 dias, com as mesmas competências definidas no caput dos artigos 31 e 32,  sem prejuízo de outras atribuições estabelecidas em norma própria, nas Resoluções do </a:t>
            </a:r>
            <a:r>
              <a:rPr lang="pt-BR" sz="2200" dirty="0" err="1">
                <a:solidFill>
                  <a:srgbClr val="555555"/>
                </a:solidFill>
                <a:latin typeface="Arial" panose="020B0604020202020204" pitchFamily="34" charset="0"/>
              </a:rPr>
              <a:t>Cofen</a:t>
            </a:r>
            <a:r>
              <a:rPr lang="pt-BR" sz="2200" dirty="0">
                <a:solidFill>
                  <a:srgbClr val="555555"/>
                </a:solidFill>
                <a:latin typeface="Arial" panose="020B0604020202020204" pitchFamily="34" charset="0"/>
              </a:rPr>
              <a:t> e demais normas legais vigentes.</a:t>
            </a:r>
          </a:p>
          <a:p>
            <a:pPr algn="just" fontAlgn="base">
              <a:lnSpc>
                <a:spcPct val="90000"/>
              </a:lnSpc>
            </a:pPr>
            <a:endParaRPr lang="pt-BR" sz="2200" dirty="0">
              <a:solidFill>
                <a:srgbClr val="555555"/>
              </a:solidFill>
              <a:latin typeface="Arial" panose="020B0604020202020204" pitchFamily="34" charset="0"/>
            </a:endParaRPr>
          </a:p>
          <a:p>
            <a:pPr algn="just" fontAlgn="base">
              <a:lnSpc>
                <a:spcPct val="90000"/>
              </a:lnSpc>
            </a:pPr>
            <a:r>
              <a:rPr lang="pt-BR" sz="2400" b="1" kern="18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RESOLUÇÃO COFEN Nº 421/2012 – </a:t>
            </a:r>
            <a:r>
              <a:rPr lang="pt-BR" sz="2000" b="1" i="1" kern="1800" dirty="0">
                <a:solidFill>
                  <a:schemeClr val="tx2">
                    <a:lumMod val="60000"/>
                    <a:lumOff val="40000"/>
                  </a:schemeClr>
                </a:solidFill>
                <a:latin typeface="Verdana" panose="020B0604030504040204" pitchFamily="34" charset="0"/>
              </a:rPr>
              <a:t>Aprova o Regimento Interno do Conselho Federal de Enfermagem e dá outras providências.</a:t>
            </a:r>
          </a:p>
          <a:p>
            <a:pPr algn="just" fontAlgn="base">
              <a:lnSpc>
                <a:spcPct val="90000"/>
              </a:lnSpc>
            </a:pPr>
            <a:endParaRPr lang="pt-BR" sz="2200" dirty="0">
              <a:solidFill>
                <a:srgbClr val="555555"/>
              </a:solidFill>
              <a:latin typeface="Arial" panose="020B0604020202020204" pitchFamily="34" charset="0"/>
            </a:endParaRPr>
          </a:p>
          <a:p>
            <a:endParaRPr lang="pt-BR" dirty="0"/>
          </a:p>
        </p:txBody>
      </p:sp>
    </p:spTree>
    <p:extLst>
      <p:ext uri="{BB962C8B-B14F-4D97-AF65-F5344CB8AC3E}">
        <p14:creationId xmlns:p14="http://schemas.microsoft.com/office/powerpoint/2010/main" val="86564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Controle Interno nos Conselhos de Enfermagem</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fontScale="92500" lnSpcReduction="10000"/>
          </a:bodyPr>
          <a:lstStyle/>
          <a:p>
            <a:pPr marL="87630" marR="79375" indent="-228600" algn="just">
              <a:spcAft>
                <a:spcPts val="0"/>
              </a:spcAft>
            </a:pPr>
            <a:r>
              <a:rPr lang="pt-PT" sz="2800" dirty="0">
                <a:effectLst/>
                <a:latin typeface="Arial MT"/>
                <a:ea typeface="Arial MT"/>
                <a:cs typeface="Arial MT"/>
              </a:rPr>
              <a:t>É</a:t>
            </a:r>
            <a:r>
              <a:rPr lang="pt-PT" sz="2800" spc="5" dirty="0">
                <a:effectLst/>
                <a:latin typeface="Arial MT"/>
                <a:ea typeface="Arial MT"/>
                <a:cs typeface="Arial MT"/>
              </a:rPr>
              <a:t> </a:t>
            </a:r>
            <a:r>
              <a:rPr lang="pt-PT" sz="2800" dirty="0">
                <a:effectLst/>
                <a:latin typeface="Arial MT"/>
                <a:ea typeface="Arial MT"/>
                <a:cs typeface="Arial MT"/>
              </a:rPr>
              <a:t>o</a:t>
            </a:r>
            <a:r>
              <a:rPr lang="pt-PT" sz="2800" spc="5" dirty="0">
                <a:effectLst/>
                <a:latin typeface="Arial MT"/>
                <a:ea typeface="Arial MT"/>
                <a:cs typeface="Arial MT"/>
              </a:rPr>
              <a:t> </a:t>
            </a:r>
            <a:r>
              <a:rPr lang="pt-PT" sz="2800" dirty="0">
                <a:effectLst/>
                <a:latin typeface="Arial MT"/>
                <a:ea typeface="Arial MT"/>
                <a:cs typeface="Arial MT"/>
              </a:rPr>
              <a:t>órgão</a:t>
            </a:r>
            <a:r>
              <a:rPr lang="pt-PT" sz="2800" spc="5" dirty="0">
                <a:effectLst/>
                <a:latin typeface="Arial MT"/>
                <a:ea typeface="Arial MT"/>
                <a:cs typeface="Arial MT"/>
              </a:rPr>
              <a:t> </a:t>
            </a:r>
            <a:r>
              <a:rPr lang="pt-PT" sz="2800" dirty="0">
                <a:effectLst/>
                <a:latin typeface="Arial MT"/>
                <a:ea typeface="Arial MT"/>
                <a:cs typeface="Arial MT"/>
              </a:rPr>
              <a:t>técnico</a:t>
            </a:r>
            <a:r>
              <a:rPr lang="pt-PT" sz="2800" spc="5" dirty="0">
                <a:effectLst/>
                <a:latin typeface="Arial MT"/>
                <a:ea typeface="Arial MT"/>
                <a:cs typeface="Arial MT"/>
              </a:rPr>
              <a:t> </a:t>
            </a:r>
            <a:r>
              <a:rPr lang="pt-PT" sz="2800" dirty="0">
                <a:effectLst/>
                <a:latin typeface="Arial MT"/>
                <a:ea typeface="Arial MT"/>
                <a:cs typeface="Arial MT"/>
              </a:rPr>
              <a:t>responsável</a:t>
            </a:r>
            <a:r>
              <a:rPr lang="pt-PT" sz="2800" spc="5" dirty="0">
                <a:effectLst/>
                <a:latin typeface="Arial MT"/>
                <a:ea typeface="Arial MT"/>
                <a:cs typeface="Arial MT"/>
              </a:rPr>
              <a:t> </a:t>
            </a:r>
            <a:r>
              <a:rPr lang="pt-PT" sz="2800" dirty="0">
                <a:effectLst/>
                <a:latin typeface="Arial MT"/>
                <a:ea typeface="Arial MT"/>
                <a:cs typeface="Arial MT"/>
              </a:rPr>
              <a:t>por</a:t>
            </a:r>
            <a:r>
              <a:rPr lang="pt-PT" sz="2800" spc="5" dirty="0">
                <a:effectLst/>
                <a:latin typeface="Arial MT"/>
                <a:ea typeface="Arial MT"/>
                <a:cs typeface="Arial MT"/>
              </a:rPr>
              <a:t> </a:t>
            </a:r>
            <a:r>
              <a:rPr lang="pt-PT" sz="2800" dirty="0">
                <a:effectLst/>
                <a:latin typeface="Arial MT"/>
                <a:ea typeface="Arial MT"/>
                <a:cs typeface="Arial MT"/>
              </a:rPr>
              <a:t>controlar</a:t>
            </a:r>
            <a:r>
              <a:rPr lang="pt-PT" sz="2800" spc="5" dirty="0">
                <a:effectLst/>
                <a:latin typeface="Arial MT"/>
                <a:ea typeface="Arial MT"/>
                <a:cs typeface="Arial MT"/>
              </a:rPr>
              <a:t> </a:t>
            </a:r>
            <a:r>
              <a:rPr lang="pt-PT" sz="2800" dirty="0">
                <a:effectLst/>
                <a:latin typeface="Arial MT"/>
                <a:ea typeface="Arial MT"/>
                <a:cs typeface="Arial MT"/>
              </a:rPr>
              <a:t>as</a:t>
            </a:r>
            <a:r>
              <a:rPr lang="pt-PT" sz="2800" spc="5" dirty="0">
                <a:effectLst/>
                <a:latin typeface="Arial MT"/>
                <a:ea typeface="Arial MT"/>
                <a:cs typeface="Arial MT"/>
              </a:rPr>
              <a:t> </a:t>
            </a:r>
            <a:r>
              <a:rPr lang="pt-PT" sz="2800" dirty="0">
                <a:effectLst/>
                <a:latin typeface="Arial MT"/>
                <a:ea typeface="Arial MT"/>
                <a:cs typeface="Arial MT"/>
              </a:rPr>
              <a:t>atividades</a:t>
            </a:r>
            <a:r>
              <a:rPr lang="pt-PT" sz="2800" spc="5" dirty="0">
                <a:effectLst/>
                <a:latin typeface="Arial MT"/>
                <a:ea typeface="Arial MT"/>
                <a:cs typeface="Arial MT"/>
              </a:rPr>
              <a:t> </a:t>
            </a:r>
            <a:r>
              <a:rPr lang="pt-PT" sz="2800" dirty="0">
                <a:effectLst/>
                <a:latin typeface="Arial MT"/>
                <a:ea typeface="Arial MT"/>
                <a:cs typeface="Arial MT"/>
              </a:rPr>
              <a:t>administrativas,</a:t>
            </a:r>
            <a:r>
              <a:rPr lang="pt-PT" sz="2800" spc="5" dirty="0">
                <a:effectLst/>
                <a:latin typeface="Arial MT"/>
                <a:ea typeface="Arial MT"/>
                <a:cs typeface="Arial MT"/>
              </a:rPr>
              <a:t> </a:t>
            </a:r>
            <a:r>
              <a:rPr lang="pt-PT" sz="2800" dirty="0">
                <a:effectLst/>
                <a:latin typeface="Arial MT"/>
                <a:ea typeface="Arial MT"/>
                <a:cs typeface="Arial MT"/>
              </a:rPr>
              <a:t>orçamentário-financeira,</a:t>
            </a:r>
            <a:r>
              <a:rPr lang="pt-PT" sz="2800" spc="5" dirty="0">
                <a:effectLst/>
                <a:latin typeface="Arial MT"/>
                <a:ea typeface="Arial MT"/>
                <a:cs typeface="Arial MT"/>
              </a:rPr>
              <a:t> </a:t>
            </a:r>
            <a:r>
              <a:rPr lang="pt-PT" sz="2800" dirty="0">
                <a:effectLst/>
                <a:latin typeface="Arial MT"/>
                <a:ea typeface="Arial MT"/>
                <a:cs typeface="Arial MT"/>
              </a:rPr>
              <a:t>contábil</a:t>
            </a:r>
            <a:r>
              <a:rPr lang="pt-PT" sz="2800" spc="5" dirty="0">
                <a:effectLst/>
                <a:latin typeface="Arial MT"/>
                <a:ea typeface="Arial MT"/>
                <a:cs typeface="Arial MT"/>
              </a:rPr>
              <a:t> </a:t>
            </a:r>
            <a:r>
              <a:rPr lang="pt-PT" sz="2800" dirty="0">
                <a:effectLst/>
                <a:latin typeface="Arial MT"/>
                <a:ea typeface="Arial MT"/>
                <a:cs typeface="Arial MT"/>
              </a:rPr>
              <a:t>e</a:t>
            </a:r>
            <a:r>
              <a:rPr lang="pt-PT" sz="2800" spc="5" dirty="0">
                <a:effectLst/>
                <a:latin typeface="Arial MT"/>
                <a:ea typeface="Arial MT"/>
                <a:cs typeface="Arial MT"/>
              </a:rPr>
              <a:t> </a:t>
            </a:r>
            <a:r>
              <a:rPr lang="pt-PT" sz="2800" dirty="0">
                <a:effectLst/>
                <a:latin typeface="Arial MT"/>
                <a:ea typeface="Arial MT"/>
                <a:cs typeface="Arial MT"/>
              </a:rPr>
              <a:t>patrimonial</a:t>
            </a:r>
            <a:r>
              <a:rPr lang="pt-PT" sz="2800" spc="5" dirty="0">
                <a:effectLst/>
                <a:latin typeface="Arial MT"/>
                <a:ea typeface="Arial MT"/>
                <a:cs typeface="Arial MT"/>
              </a:rPr>
              <a:t> </a:t>
            </a:r>
            <a:r>
              <a:rPr lang="pt-PT" sz="2800" dirty="0">
                <a:effectLst/>
                <a:latin typeface="Arial MT"/>
                <a:ea typeface="Arial MT"/>
                <a:cs typeface="Arial MT"/>
              </a:rPr>
              <a:t>do</a:t>
            </a:r>
            <a:r>
              <a:rPr lang="pt-PT" sz="2800" spc="5" dirty="0">
                <a:effectLst/>
                <a:latin typeface="Arial MT"/>
                <a:ea typeface="Arial MT"/>
                <a:cs typeface="Arial MT"/>
              </a:rPr>
              <a:t> </a:t>
            </a:r>
            <a:r>
              <a:rPr lang="pt-PT" sz="2800" dirty="0">
                <a:effectLst/>
                <a:latin typeface="Arial MT"/>
                <a:ea typeface="Arial MT"/>
                <a:cs typeface="Arial MT"/>
              </a:rPr>
              <a:t>Sistema</a:t>
            </a:r>
            <a:r>
              <a:rPr lang="pt-PT" sz="2800" spc="5" dirty="0">
                <a:effectLst/>
                <a:latin typeface="Arial MT"/>
                <a:ea typeface="Arial MT"/>
                <a:cs typeface="Arial MT"/>
              </a:rPr>
              <a:t> </a:t>
            </a:r>
            <a:r>
              <a:rPr lang="pt-PT" sz="2800" dirty="0">
                <a:effectLst/>
                <a:latin typeface="Arial MT"/>
                <a:ea typeface="Arial MT"/>
                <a:cs typeface="Arial MT"/>
              </a:rPr>
              <a:t>Cofen-</a:t>
            </a:r>
            <a:r>
              <a:rPr lang="pt-PT" sz="2800" spc="5" dirty="0">
                <a:effectLst/>
                <a:latin typeface="Arial MT"/>
                <a:ea typeface="Arial MT"/>
                <a:cs typeface="Arial MT"/>
              </a:rPr>
              <a:t> </a:t>
            </a:r>
            <a:r>
              <a:rPr lang="pt-PT" sz="2800" dirty="0">
                <a:effectLst/>
                <a:latin typeface="Arial MT"/>
                <a:ea typeface="Arial MT"/>
                <a:cs typeface="Arial MT"/>
              </a:rPr>
              <a:t>Conselhos</a:t>
            </a:r>
            <a:r>
              <a:rPr lang="pt-PT" sz="2800" spc="-20" dirty="0">
                <a:effectLst/>
                <a:latin typeface="Arial MT"/>
                <a:ea typeface="Arial MT"/>
                <a:cs typeface="Arial MT"/>
              </a:rPr>
              <a:t> </a:t>
            </a:r>
            <a:r>
              <a:rPr lang="pt-PT" sz="2800" dirty="0">
                <a:effectLst/>
                <a:latin typeface="Arial MT"/>
                <a:ea typeface="Arial MT"/>
                <a:cs typeface="Arial MT"/>
              </a:rPr>
              <a:t>Regionais,</a:t>
            </a:r>
            <a:r>
              <a:rPr lang="pt-PT" sz="2800" spc="-10" dirty="0">
                <a:effectLst/>
                <a:latin typeface="Arial MT"/>
                <a:ea typeface="Arial MT"/>
                <a:cs typeface="Arial MT"/>
              </a:rPr>
              <a:t> </a:t>
            </a:r>
            <a:r>
              <a:rPr lang="pt-PT" sz="2800" dirty="0">
                <a:effectLst/>
                <a:latin typeface="Arial MT"/>
                <a:ea typeface="Arial MT"/>
                <a:cs typeface="Arial MT"/>
              </a:rPr>
              <a:t>sob os</a:t>
            </a:r>
            <a:r>
              <a:rPr lang="pt-PT" sz="2800" spc="-20" dirty="0">
                <a:effectLst/>
                <a:latin typeface="Arial MT"/>
                <a:ea typeface="Arial MT"/>
                <a:cs typeface="Arial MT"/>
              </a:rPr>
              <a:t> </a:t>
            </a:r>
            <a:r>
              <a:rPr lang="pt-PT" sz="2800" dirty="0">
                <a:effectLst/>
                <a:latin typeface="Arial MT"/>
                <a:ea typeface="Arial MT"/>
                <a:cs typeface="Arial MT"/>
              </a:rPr>
              <a:t>princípios constitucionais.</a:t>
            </a:r>
            <a:endParaRPr lang="pt-BR" sz="2800" dirty="0">
              <a:effectLst/>
              <a:latin typeface="Arial MT"/>
              <a:ea typeface="Arial MT"/>
              <a:cs typeface="Arial MT"/>
            </a:endParaRPr>
          </a:p>
          <a:p>
            <a:pPr marL="0" marR="79375" indent="0" algn="just">
              <a:spcAft>
                <a:spcPts val="0"/>
              </a:spcAft>
              <a:buNone/>
            </a:pPr>
            <a:r>
              <a:rPr lang="pt-PT" sz="1800" dirty="0">
                <a:effectLst/>
                <a:latin typeface="Arial MT"/>
                <a:ea typeface="Arial MT"/>
                <a:cs typeface="Arial MT"/>
              </a:rPr>
              <a:t> </a:t>
            </a:r>
            <a:endParaRPr lang="pt-BR" sz="1800" dirty="0">
              <a:effectLst/>
              <a:latin typeface="Arial MT"/>
              <a:ea typeface="Arial MT"/>
              <a:cs typeface="Arial MT"/>
            </a:endParaRPr>
          </a:p>
          <a:p>
            <a:pPr marL="87630" marR="79375" indent="-228600" algn="just">
              <a:spcAft>
                <a:spcPts val="0"/>
              </a:spcAft>
            </a:pPr>
            <a:r>
              <a:rPr lang="pt-PT" sz="2800" dirty="0">
                <a:effectLst/>
                <a:latin typeface="Arial MT"/>
                <a:ea typeface="Arial MT"/>
                <a:cs typeface="Arial MT"/>
              </a:rPr>
              <a:t>A competência dos órgãos de controle interno no Sistema Cofen/Conselhos Regionais de Enfermagem recebem diversas nomenclaturas (</a:t>
            </a:r>
            <a:r>
              <a:rPr lang="pt-PT" sz="2800" dirty="0">
                <a:solidFill>
                  <a:srgbClr val="FF0000"/>
                </a:solidFill>
                <a:effectLst/>
                <a:latin typeface="Arial MT"/>
                <a:ea typeface="Arial MT"/>
                <a:cs typeface="Arial MT"/>
              </a:rPr>
              <a:t>Controladoria, Órgão de controle interno, Controle Interno, Comitê Permanente de Controle Interno (CPCI) e Auditoria Interna</a:t>
            </a:r>
            <a:r>
              <a:rPr lang="pt-PT" sz="2800" dirty="0">
                <a:effectLst/>
                <a:latin typeface="Arial MT"/>
                <a:ea typeface="Arial MT"/>
                <a:cs typeface="Arial MT"/>
              </a:rPr>
              <a:t>) está prevista na Constituição Federal – Art. 70 da Constituição Federal. </a:t>
            </a:r>
            <a:endParaRPr lang="pt-BR" sz="2800" dirty="0">
              <a:effectLst/>
              <a:latin typeface="Arial MT"/>
              <a:ea typeface="Arial MT"/>
              <a:cs typeface="Arial MT"/>
            </a:endParaRPr>
          </a:p>
          <a:p>
            <a:endParaRPr lang="pt-BR" dirty="0"/>
          </a:p>
        </p:txBody>
      </p:sp>
    </p:spTree>
    <p:extLst>
      <p:ext uri="{BB962C8B-B14F-4D97-AF65-F5344CB8AC3E}">
        <p14:creationId xmlns:p14="http://schemas.microsoft.com/office/powerpoint/2010/main" val="360646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solidFill>
                  <a:srgbClr val="0070C0"/>
                </a:solidFill>
              </a:rPr>
              <a:t>Controladoria-Geral - Atribuições</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algn="just">
              <a:spcAft>
                <a:spcPts val="375"/>
              </a:spcAft>
            </a:pPr>
            <a:r>
              <a:rPr lang="pt-BR" sz="2800" b="1" dirty="0">
                <a:solidFill>
                  <a:srgbClr val="0070C0"/>
                </a:solidFill>
                <a:effectLst/>
                <a:latin typeface="Verdana" panose="020B0604030504040204" pitchFamily="34" charset="0"/>
                <a:ea typeface="Times New Roman" panose="02020603050405020304" pitchFamily="18" charset="0"/>
              </a:rPr>
              <a:t>RESOLUÇÃO COFEN Nº 668/2021 - </a:t>
            </a:r>
            <a:r>
              <a:rPr lang="pt-BR" sz="2800" b="1" i="1" dirty="0">
                <a:solidFill>
                  <a:srgbClr val="0070C0"/>
                </a:solidFill>
                <a:effectLst/>
                <a:latin typeface="Verdana" panose="020B0604030504040204" pitchFamily="34" charset="0"/>
                <a:ea typeface="Times New Roman" panose="02020603050405020304" pitchFamily="18" charset="0"/>
              </a:rPr>
              <a:t>Altera e atualiza o Organograma Institucional do Conselho Federal de Enfermagem, Anexo da Resolução </a:t>
            </a:r>
            <a:r>
              <a:rPr lang="pt-BR" sz="2800" b="1" i="1" dirty="0" err="1">
                <a:solidFill>
                  <a:srgbClr val="0070C0"/>
                </a:solidFill>
                <a:effectLst/>
                <a:latin typeface="Verdana" panose="020B0604030504040204" pitchFamily="34" charset="0"/>
                <a:ea typeface="Times New Roman" panose="02020603050405020304" pitchFamily="18" charset="0"/>
              </a:rPr>
              <a:t>Cofen</a:t>
            </a:r>
            <a:r>
              <a:rPr lang="pt-BR" sz="2800" b="1" i="1" dirty="0">
                <a:solidFill>
                  <a:srgbClr val="0070C0"/>
                </a:solidFill>
                <a:effectLst/>
                <a:latin typeface="Verdana" panose="020B0604030504040204" pitchFamily="34" charset="0"/>
                <a:ea typeface="Times New Roman" panose="02020603050405020304" pitchFamily="18" charset="0"/>
              </a:rPr>
              <a:t> nº 566/2018, (Caderno de Atribuições) e dá outras providências.</a:t>
            </a:r>
          </a:p>
          <a:p>
            <a:pPr algn="just">
              <a:spcAft>
                <a:spcPts val="375"/>
              </a:spcAft>
            </a:pPr>
            <a:endParaRPr lang="pt-BR" sz="2800" b="1" i="1" dirty="0">
              <a:solidFill>
                <a:srgbClr val="0070C0"/>
              </a:solidFill>
              <a:latin typeface="Verdana" panose="020B0604030504040204" pitchFamily="34" charset="0"/>
              <a:ea typeface="Times New Roman" panose="02020603050405020304" pitchFamily="18" charset="0"/>
            </a:endParaRPr>
          </a:p>
          <a:p>
            <a:pPr algn="just">
              <a:spcAft>
                <a:spcPts val="375"/>
              </a:spcAft>
            </a:pPr>
            <a:r>
              <a:rPr lang="pt-BR" sz="2800" b="1" i="1" dirty="0">
                <a:solidFill>
                  <a:srgbClr val="0070C0"/>
                </a:solidFill>
                <a:effectLst/>
                <a:latin typeface="Verdana" panose="020B0604030504040204" pitchFamily="34" charset="0"/>
                <a:ea typeface="Times New Roman" panose="02020603050405020304" pitchFamily="18" charset="0"/>
              </a:rPr>
              <a:t>Caderno de Atribuições das  Unidades Administrativas do </a:t>
            </a:r>
            <a:r>
              <a:rPr lang="pt-BR" sz="2800" b="1" i="1" dirty="0" err="1">
                <a:solidFill>
                  <a:srgbClr val="0070C0"/>
                </a:solidFill>
                <a:effectLst/>
                <a:latin typeface="Verdana" panose="020B0604030504040204" pitchFamily="34" charset="0"/>
                <a:ea typeface="Times New Roman" panose="02020603050405020304" pitchFamily="18" charset="0"/>
              </a:rPr>
              <a:t>Cofen</a:t>
            </a:r>
            <a:r>
              <a:rPr lang="pt-BR" sz="2800" b="1" i="1" dirty="0">
                <a:solidFill>
                  <a:srgbClr val="0070C0"/>
                </a:solidFill>
                <a:effectLst/>
                <a:latin typeface="Verdana" panose="020B0604030504040204" pitchFamily="34" charset="0"/>
                <a:ea typeface="Times New Roman" panose="02020603050405020304" pitchFamily="18" charset="0"/>
              </a:rPr>
              <a:t>.</a:t>
            </a:r>
          </a:p>
          <a:p>
            <a:pPr algn="just">
              <a:spcAft>
                <a:spcPts val="375"/>
              </a:spcAft>
            </a:pPr>
            <a:endParaRPr lang="pt-BR" sz="2800" b="1" dirty="0">
              <a:solidFill>
                <a:srgbClr val="0070C0"/>
              </a:solidFill>
              <a:effectLst/>
              <a:latin typeface="Times New Roman" panose="02020603050405020304" pitchFamily="18" charset="0"/>
              <a:ea typeface="Times New Roman" panose="02020603050405020304" pitchFamily="18" charset="0"/>
            </a:endParaRPr>
          </a:p>
          <a:p>
            <a:endParaRPr lang="pt-BR" sz="1400" dirty="0"/>
          </a:p>
        </p:txBody>
      </p:sp>
    </p:spTree>
    <p:extLst>
      <p:ext uri="{BB962C8B-B14F-4D97-AF65-F5344CB8AC3E}">
        <p14:creationId xmlns:p14="http://schemas.microsoft.com/office/powerpoint/2010/main" val="1194004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570186"/>
          </a:xfrm>
        </p:spPr>
        <p:txBody>
          <a:bodyPr>
            <a:noAutofit/>
          </a:bodyPr>
          <a:lstStyle/>
          <a:p>
            <a:r>
              <a:rPr lang="pt-BR" sz="2800" b="1" dirty="0"/>
              <a:t>Os órgãos de Controle Interno do Sistema </a:t>
            </a:r>
            <a:r>
              <a:rPr lang="pt-BR" sz="2800" b="1" dirty="0" err="1"/>
              <a:t>Cofen</a:t>
            </a:r>
            <a:r>
              <a:rPr lang="pt-BR" sz="2800" b="1" dirty="0"/>
              <a:t>/Conselhos Regionais possuem um referencial de código de ética a ser observado nas suas atribuições.</a:t>
            </a:r>
            <a:br>
              <a:rPr lang="pt-BR" sz="2800" dirty="0"/>
            </a:br>
            <a:endParaRPr lang="pt-BR" sz="2800" b="1" dirty="0"/>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r>
              <a:rPr lang="pt-BR" b="1" dirty="0">
                <a:solidFill>
                  <a:schemeClr val="tx2"/>
                </a:solidFill>
              </a:rPr>
              <a:t>O Código de Ética dos Auditores Internos</a:t>
            </a:r>
            <a:endParaRPr lang="pt-BR" dirty="0">
              <a:solidFill>
                <a:schemeClr val="tx2"/>
              </a:solidFill>
            </a:endParaRPr>
          </a:p>
        </p:txBody>
      </p:sp>
    </p:spTree>
    <p:extLst>
      <p:ext uri="{BB962C8B-B14F-4D97-AF65-F5344CB8AC3E}">
        <p14:creationId xmlns:p14="http://schemas.microsoft.com/office/powerpoint/2010/main" val="1086785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Código de Ética dos Auditores Internos – Atribuição 1</a:t>
            </a:r>
          </a:p>
        </p:txBody>
      </p:sp>
      <p:sp>
        <p:nvSpPr>
          <p:cNvPr id="5" name="Espaço Reservado para Conteúdo 4">
            <a:extLst>
              <a:ext uri="{FF2B5EF4-FFF2-40B4-BE49-F238E27FC236}">
                <a16:creationId xmlns:a16="http://schemas.microsoft.com/office/drawing/2014/main" id="{8C827DA3-AED9-4035-80C7-09B3070FADEC}"/>
              </a:ext>
            </a:extLst>
          </p:cNvPr>
          <p:cNvSpPr>
            <a:spLocks noGrp="1"/>
          </p:cNvSpPr>
          <p:nvPr>
            <p:ph idx="1"/>
          </p:nvPr>
        </p:nvSpPr>
        <p:spPr/>
        <p:txBody>
          <a:bodyPr>
            <a:normAutofit/>
          </a:bodyPr>
          <a:lstStyle/>
          <a:p>
            <a:pPr marL="0" marR="81915" indent="0" algn="just">
              <a:buNone/>
              <a:tabLst>
                <a:tab pos="545465" algn="l"/>
              </a:tabLst>
            </a:pPr>
            <a:r>
              <a:rPr lang="pt-PT" sz="2300" dirty="0">
                <a:solidFill>
                  <a:schemeClr val="tx2">
                    <a:lumMod val="50000"/>
                  </a:schemeClr>
                </a:solidFill>
                <a:effectLst/>
                <a:latin typeface="Montserrat" panose="00000500000000000000" pitchFamily="2" charset="0"/>
                <a:ea typeface="Arial MT"/>
                <a:cs typeface="Arial MT"/>
              </a:rPr>
              <a:t>O Código de Ética do IIA – Instituto dos Auditores Internos do Brasil -  estabelece os princípios e expectativas que guiam o comportamento dos indivíduos e organizações na condução do exercício do controle interno. Ele descreve os requisitos mínimos de conduta e </a:t>
            </a:r>
            <a:r>
              <a:rPr lang="pt-PT" sz="2300" u="sng" dirty="0">
                <a:solidFill>
                  <a:srgbClr val="FF0000"/>
                </a:solidFill>
                <a:effectLst/>
                <a:latin typeface="Montserrat" panose="00000500000000000000" pitchFamily="2" charset="0"/>
                <a:ea typeface="Arial MT"/>
                <a:cs typeface="Arial MT"/>
              </a:rPr>
              <a:t>expectativas comportamentais</a:t>
            </a:r>
            <a:r>
              <a:rPr lang="pt-PT" sz="2300" dirty="0">
                <a:solidFill>
                  <a:schemeClr val="tx2">
                    <a:lumMod val="50000"/>
                  </a:schemeClr>
                </a:solidFill>
                <a:effectLst/>
                <a:latin typeface="Montserrat" panose="00000500000000000000" pitchFamily="2" charset="0"/>
                <a:ea typeface="Arial MT"/>
                <a:cs typeface="Arial MT"/>
              </a:rPr>
              <a:t>, e não de </a:t>
            </a:r>
            <a:r>
              <a:rPr lang="pt-PT" sz="2300" u="sng" dirty="0">
                <a:solidFill>
                  <a:srgbClr val="FF0000"/>
                </a:solidFill>
                <a:effectLst/>
                <a:latin typeface="Montserrat" panose="00000500000000000000" pitchFamily="2" charset="0"/>
                <a:ea typeface="Arial MT"/>
                <a:cs typeface="Arial MT"/>
              </a:rPr>
              <a:t>atividades específicas</a:t>
            </a:r>
            <a:r>
              <a:rPr lang="pt-PT" sz="2300" dirty="0">
                <a:solidFill>
                  <a:schemeClr val="tx2">
                    <a:lumMod val="50000"/>
                  </a:schemeClr>
                </a:solidFill>
                <a:effectLst/>
                <a:latin typeface="Montserrat" panose="00000500000000000000" pitchFamily="2" charset="0"/>
                <a:ea typeface="Arial MT"/>
                <a:cs typeface="Arial MT"/>
              </a:rPr>
              <a:t>.</a:t>
            </a:r>
            <a:endParaRPr lang="pt-BR" sz="2300" dirty="0">
              <a:solidFill>
                <a:schemeClr val="tx2">
                  <a:lumMod val="50000"/>
                </a:schemeClr>
              </a:solidFill>
              <a:effectLst/>
              <a:latin typeface="Arial MT"/>
              <a:ea typeface="Arial MT"/>
              <a:cs typeface="Arial MT"/>
            </a:endParaRPr>
          </a:p>
          <a:p>
            <a:pPr marL="0" marR="81915" indent="0">
              <a:buNone/>
              <a:tabLst>
                <a:tab pos="545465" algn="l"/>
              </a:tabLst>
            </a:pPr>
            <a:endParaRPr lang="pt-BR" sz="2000" dirty="0">
              <a:effectLst/>
              <a:latin typeface="Arial MT"/>
              <a:ea typeface="Arial MT"/>
              <a:cs typeface="Arial MT"/>
            </a:endParaRPr>
          </a:p>
          <a:p>
            <a:endParaRPr lang="pt-BR" dirty="0"/>
          </a:p>
        </p:txBody>
      </p:sp>
    </p:spTree>
    <p:extLst>
      <p:ext uri="{BB962C8B-B14F-4D97-AF65-F5344CB8AC3E}">
        <p14:creationId xmlns:p14="http://schemas.microsoft.com/office/powerpoint/2010/main" val="3223955119"/>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9956</TotalTime>
  <Words>3086</Words>
  <Application>Microsoft Office PowerPoint</Application>
  <PresentationFormat>Apresentação na tela (4:3)</PresentationFormat>
  <Paragraphs>233</Paragraphs>
  <Slides>39</Slides>
  <Notes>7</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39</vt:i4>
      </vt:variant>
    </vt:vector>
  </HeadingPairs>
  <TitlesOfParts>
    <vt:vector size="46" baseType="lpstr">
      <vt:lpstr>Arial</vt:lpstr>
      <vt:lpstr>Arial MT</vt:lpstr>
      <vt:lpstr>Calibri</vt:lpstr>
      <vt:lpstr>Montserrat</vt:lpstr>
      <vt:lpstr>Times New Roman</vt:lpstr>
      <vt:lpstr>Verdana</vt:lpstr>
      <vt:lpstr>Tema do Office</vt:lpstr>
      <vt:lpstr>Apresentação do PowerPoint</vt:lpstr>
      <vt:lpstr>Controle Interno nos Conselhos de Enfermagem</vt:lpstr>
      <vt:lpstr>As Controladorias do Sistema Cofen/Conselhos Regionais </vt:lpstr>
      <vt:lpstr>As Controladorias do Sistema Cofen/Conselhos Regionais</vt:lpstr>
      <vt:lpstr>As Controladorias do Sistema Cofen/Conselhos Regional</vt:lpstr>
      <vt:lpstr>Controle Interno nos Conselhos de Enfermagem</vt:lpstr>
      <vt:lpstr>Controladoria-Geral - Atribuições</vt:lpstr>
      <vt:lpstr>Os órgãos de Controle Interno do Sistema Cofen/Conselhos Regionais possuem um referencial de código de ética a ser observado nas suas atribuições. </vt:lpstr>
      <vt:lpstr>Código de Ética dos Auditores Internos – Atribuição 1</vt:lpstr>
      <vt:lpstr>Proposta do Código de Ética dos Órgãos de Controle Interno do Sistema Cofen/Conselhos Regionais de Enfermagem.</vt:lpstr>
      <vt:lpstr>Código de Ética dos Órgãos de Controle Interno do Sistema Cofen/Conselhos Regionais de Enfermagem. </vt:lpstr>
      <vt:lpstr>Código de Ética dos Órgãos de Controle Interno do Sistema Cofen/Conselhos Regionais de Enfermagem.</vt:lpstr>
      <vt:lpstr>Código de Ética dos Órgãos de Controle Interno do Sistema Cofen/Conselhos Regionais de Enfermagem. </vt:lpstr>
      <vt:lpstr>Código de Ética dos Órgãos de Controle Interno do Sistema Cofen/Conselhos Regionais de Enfermagem. </vt:lpstr>
      <vt:lpstr>Código de Ética dos Órgãos de Controle Interno do Sistema Cofen/Conselhos Regionais de Enfermagem. </vt:lpstr>
      <vt:lpstr>Código de Ética dos Órgãos de Controle Interno do Sistema Cofen/Conselhos Regionais de Enfermagem. </vt:lpstr>
      <vt:lpstr>Código de Ética dos Órgãos de Controle Interno do Sistema Cofen/Conselhos Regionais de Enfermagem. </vt:lpstr>
      <vt:lpstr>Código de Ética dos Órgãos de Controle Interno do Sistema Cofen/Conselhos Regionais de Enfermagem. </vt:lpstr>
      <vt:lpstr>Código de Ética dos Órgãos de Controle Interno do Sistema Cofen/Conselhos Regionais de Enfermagem. </vt:lpstr>
      <vt:lpstr>Organograma da Controladoria-Geral do Cofen</vt:lpstr>
      <vt:lpstr>Integrantes da Controladoria-Geral do Cofen José Carlos Teixeira – Controlador-Geral Cássia Oliveira – Assistente Administrativo</vt:lpstr>
      <vt:lpstr>Agradecimentos de toda a Equipe da controladoria do Cofen. jose.teixeira@cofen.gov.br   </vt:lpstr>
      <vt:lpstr>Prestação de Contas Anual – Atribuição 2</vt:lpstr>
      <vt:lpstr>Plano Plurianual e Orçamento Anual – Atribuição 3</vt:lpstr>
      <vt:lpstr>Acompanhar a Execução Orçamentária Anual e do PPA – Atribuição </vt:lpstr>
      <vt:lpstr>Plano Plurianual e Orçamento Anual – Atribuição 2</vt:lpstr>
      <vt:lpstr>Acompanhar a Execução Orçamentária Anual e do PPA – Atribuições   3 e 4 </vt:lpstr>
      <vt:lpstr>Análise Comparativa da Receita e da Despesa para Deliberação de Homologação da Proposta Orçamentária – Resolução Cofen nº 504/2016 – Demonstrativos Trimestrais – IN-TCU 84/2020</vt:lpstr>
      <vt:lpstr>Executar auditoria contábil, financeira, orçamentária, operacional e patrimonial – Atribuições 3 e 4 </vt:lpstr>
      <vt:lpstr>Executar auditoria contábil, financeira, orçamentária, operacional e patrimonial – Atribuições 3 e 4</vt:lpstr>
      <vt:lpstr>Executar auditoria contábil, financeira, orçamentária, patrimonial e atividades finalísticas  – Atribuições   3 e 4  </vt:lpstr>
      <vt:lpstr>Executar auditoria contábil, financeira, orçamentária, patrimonial e atividades finalísticas  – Atribuições   3 e 4  </vt:lpstr>
      <vt:lpstr>Executar auditoria contábil, financeira, orçamentária, patrimonial e atividades finalísticas  – Atribuições   3 e 4  </vt:lpstr>
      <vt:lpstr>Relatório de Acompanhamento da Execução do PPA</vt:lpstr>
      <vt:lpstr>Compete ao Controlador, acolher ou não o relatório de sua auditoria interna  – Atribuição 7</vt:lpstr>
      <vt:lpstr>Emissão de Pareceres – Atribuições 8 e 10</vt:lpstr>
      <vt:lpstr>Emissão de Certidões relacionadas à sua área de atuação – Atribuição 11</vt:lpstr>
      <vt:lpstr>Cumprimento da LAI – Lei de Acesso à Informação – Atribuição 12</vt:lpstr>
      <vt:lpstr>Sempre que entenderem necessário, os órgãos de controle interno devem solicitar à autoridade máxima, a abertura de processo.</vt:lpstr>
    </vt:vector>
  </TitlesOfParts>
  <Company>Conselho Federal de Enfermagem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Prestação de Contas Financeira</dc:title>
  <dc:creator>Administrador</dc:creator>
  <cp:lastModifiedBy>José Carlos Teixeira</cp:lastModifiedBy>
  <cp:revision>310</cp:revision>
  <dcterms:created xsi:type="dcterms:W3CDTF">2019-07-03T20:04:18Z</dcterms:created>
  <dcterms:modified xsi:type="dcterms:W3CDTF">2022-04-12T00:16:29Z</dcterms:modified>
</cp:coreProperties>
</file>