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33" r:id="rId1"/>
  </p:sldMasterIdLst>
  <p:sldIdLst>
    <p:sldId id="256" r:id="rId2"/>
    <p:sldId id="257" r:id="rId3"/>
    <p:sldId id="259" r:id="rId4"/>
    <p:sldId id="277" r:id="rId5"/>
    <p:sldId id="260" r:id="rId6"/>
    <p:sldId id="302" r:id="rId7"/>
    <p:sldId id="295" r:id="rId8"/>
    <p:sldId id="296" r:id="rId9"/>
    <p:sldId id="294" r:id="rId10"/>
    <p:sldId id="286" r:id="rId11"/>
    <p:sldId id="287" r:id="rId12"/>
    <p:sldId id="297" r:id="rId13"/>
    <p:sldId id="298" r:id="rId14"/>
    <p:sldId id="268" r:id="rId15"/>
    <p:sldId id="272" r:id="rId16"/>
    <p:sldId id="273" r:id="rId17"/>
    <p:sldId id="274" r:id="rId18"/>
    <p:sldId id="275" r:id="rId19"/>
    <p:sldId id="276" r:id="rId20"/>
    <p:sldId id="306" r:id="rId21"/>
    <p:sldId id="278" r:id="rId22"/>
    <p:sldId id="279" r:id="rId23"/>
    <p:sldId id="263" r:id="rId24"/>
    <p:sldId id="301" r:id="rId25"/>
    <p:sldId id="290" r:id="rId26"/>
    <p:sldId id="289" r:id="rId27"/>
    <p:sldId id="307" r:id="rId28"/>
    <p:sldId id="308" r:id="rId29"/>
    <p:sldId id="309" r:id="rId30"/>
    <p:sldId id="310" r:id="rId31"/>
    <p:sldId id="311" r:id="rId32"/>
    <p:sldId id="292" r:id="rId33"/>
    <p:sldId id="264" r:id="rId34"/>
    <p:sldId id="262" r:id="rId35"/>
    <p:sldId id="258" r:id="rId36"/>
    <p:sldId id="26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t-BR"/>
              <a:t>Clique para editar o título Mestre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61BEF0D-F0BB-DE4B-95CE-6DB70DBA9567}" type="datetimeFigureOut">
              <a:rPr lang="en-US" smtClean="0"/>
              <a:pPr/>
              <a:t>4/12/2022</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1197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5626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3301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pic>
        <p:nvPicPr>
          <p:cNvPr id="7" name="Picture 2">
            <a:extLst>
              <a:ext uri="{FF2B5EF4-FFF2-40B4-BE49-F238E27FC236}">
                <a16:creationId xmlns:a16="http://schemas.microsoft.com/office/drawing/2014/main" id="{3F3AFB54-1B9E-4152-A629-17F4057B8E0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94788" y="0"/>
            <a:ext cx="3197212" cy="1007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78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pic>
        <p:nvPicPr>
          <p:cNvPr id="1026" name="Picture 2">
            <a:extLst>
              <a:ext uri="{FF2B5EF4-FFF2-40B4-BE49-F238E27FC236}">
                <a16:creationId xmlns:a16="http://schemas.microsoft.com/office/drawing/2014/main" id="{CA206081-0398-4A9F-A9E8-6FD0D15813D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94788" y="0"/>
            <a:ext cx="3197212" cy="1007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582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6944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6166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17906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38645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17035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61BEF0D-F0BB-DE4B-95CE-6DB70DBA9567}" type="datetimeFigureOut">
              <a:rPr lang="en-US" smtClean="0"/>
              <a:pPr/>
              <a:t>4/12/2022</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1628942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5109664"/>
      </p:ext>
    </p:extLst>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2">
                <a:tint val="97000"/>
                <a:hueMod val="92000"/>
                <a:satMod val="169000"/>
                <a:lumMod val="164000"/>
              </a:schemeClr>
            </a:gs>
            <a:gs pos="6061">
              <a:schemeClr val="tx1"/>
            </a:gs>
            <a:gs pos="100000">
              <a:schemeClr val="bg2">
                <a:lumMod val="40000"/>
                <a:lumOff val="60000"/>
              </a:schemeClr>
            </a:gs>
          </a:gsLst>
          <a:lin ang="6120000" scaled="1"/>
        </a:gra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3272212" y="2242037"/>
            <a:ext cx="5647576" cy="1342239"/>
          </a:xfrm>
        </p:spPr>
        <p:txBody>
          <a:bodyPr>
            <a:normAutofit fontScale="90000"/>
          </a:bodyPr>
          <a:lstStyle/>
          <a:p>
            <a:r>
              <a:rPr lang="pt-BR" dirty="0">
                <a:solidFill>
                  <a:srgbClr val="002060"/>
                </a:solidFill>
                <a:latin typeface="Arial Rounded MT Bold" panose="020F0704030504030204" pitchFamily="34" charset="0"/>
              </a:rPr>
              <a:t>Convênios</a:t>
            </a:r>
            <a:br>
              <a:rPr lang="pt-BR" dirty="0">
                <a:solidFill>
                  <a:srgbClr val="002060"/>
                </a:solidFill>
                <a:latin typeface="Arial Rounded MT Bold" panose="020F0704030504030204" pitchFamily="34" charset="0"/>
              </a:rPr>
            </a:br>
            <a:r>
              <a:rPr lang="pt-BR" sz="2600" dirty="0">
                <a:solidFill>
                  <a:srgbClr val="002060"/>
                </a:solidFill>
                <a:latin typeface="Arial Rounded MT Bold" panose="020F0704030504030204" pitchFamily="34" charset="0"/>
              </a:rPr>
              <a:t>da formalização à prestação de contas</a:t>
            </a:r>
          </a:p>
        </p:txBody>
      </p:sp>
      <p:sp>
        <p:nvSpPr>
          <p:cNvPr id="3" name="Subtítulo 2"/>
          <p:cNvSpPr>
            <a:spLocks noGrp="1"/>
          </p:cNvSpPr>
          <p:nvPr>
            <p:ph type="subTitle" idx="1"/>
          </p:nvPr>
        </p:nvSpPr>
        <p:spPr>
          <a:xfrm>
            <a:off x="447438" y="5274561"/>
            <a:ext cx="6400800" cy="1947333"/>
          </a:xfrm>
        </p:spPr>
        <p:txBody>
          <a:bodyPr>
            <a:normAutofit/>
          </a:bodyPr>
          <a:lstStyle/>
          <a:p>
            <a:pPr>
              <a:spcBef>
                <a:spcPts val="0"/>
              </a:spcBef>
            </a:pPr>
            <a:r>
              <a:rPr lang="pt-BR" sz="2800" dirty="0">
                <a:solidFill>
                  <a:srgbClr val="002060"/>
                </a:solidFill>
                <a:latin typeface="Arial Rounded MT Bold" panose="020F0704030504030204" pitchFamily="34" charset="0"/>
              </a:rPr>
              <a:t>Alexandre Tadeu </a:t>
            </a:r>
            <a:r>
              <a:rPr lang="pt-BR" sz="2800" dirty="0" err="1">
                <a:solidFill>
                  <a:srgbClr val="002060"/>
                </a:solidFill>
                <a:latin typeface="Arial Rounded MT Bold" panose="020F0704030504030204" pitchFamily="34" charset="0"/>
              </a:rPr>
              <a:t>Horsts</a:t>
            </a:r>
            <a:r>
              <a:rPr lang="pt-BR" sz="2800" dirty="0">
                <a:solidFill>
                  <a:srgbClr val="002060"/>
                </a:solidFill>
                <a:latin typeface="Arial Rounded MT Bold" panose="020F0704030504030204" pitchFamily="34" charset="0"/>
              </a:rPr>
              <a:t> Barreira</a:t>
            </a:r>
          </a:p>
          <a:p>
            <a:pPr>
              <a:spcBef>
                <a:spcPts val="1200"/>
              </a:spcBef>
            </a:pPr>
            <a:r>
              <a:rPr lang="pt-BR" sz="2200" dirty="0">
                <a:solidFill>
                  <a:srgbClr val="002060"/>
                </a:solidFill>
                <a:latin typeface="Arial Rounded MT Bold" panose="020F0704030504030204" pitchFamily="34" charset="0"/>
              </a:rPr>
              <a:t>Divisão de Infraestrutura e Suprimentos</a:t>
            </a:r>
          </a:p>
          <a:p>
            <a:pPr>
              <a:spcBef>
                <a:spcPts val="0"/>
              </a:spcBef>
            </a:pPr>
            <a:r>
              <a:rPr lang="pt-BR" sz="2200" dirty="0">
                <a:solidFill>
                  <a:srgbClr val="002060"/>
                </a:solidFill>
                <a:latin typeface="Arial Rounded MT Bold" panose="020F0704030504030204" pitchFamily="34" charset="0"/>
              </a:rPr>
              <a:t>Conselho Federal de Enfermagem</a:t>
            </a:r>
          </a:p>
        </p:txBody>
      </p:sp>
    </p:spTree>
    <p:extLst>
      <p:ext uri="{BB962C8B-B14F-4D97-AF65-F5344CB8AC3E}">
        <p14:creationId xmlns:p14="http://schemas.microsoft.com/office/powerpoint/2010/main" val="1264597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688840" y="1851952"/>
            <a:ext cx="8740496" cy="4039889"/>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 Programa de Apoio aos profissionais de Enfermagem.</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Apoio para capacitação de profissionais de Enfermagem em cursos de</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curta e média duração;</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 Apoio para participação em eventos científicos voltadas para a</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categoria em âmbito regional, nacional e internacional;</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 Apoio à realização de eventos de relevância para a categoria em âmbito</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regional. </a:t>
            </a:r>
          </a:p>
        </p:txBody>
      </p:sp>
      <p:sp>
        <p:nvSpPr>
          <p:cNvPr id="7" name="Título 1">
            <a:extLst>
              <a:ext uri="{FF2B5EF4-FFF2-40B4-BE49-F238E27FC236}">
                <a16:creationId xmlns:a16="http://schemas.microsoft.com/office/drawing/2014/main" id="{67CF3FA6-821F-4080-8BB9-CACC11F978BA}"/>
              </a:ext>
            </a:extLst>
          </p:cNvPr>
          <p:cNvSpPr>
            <a:spLocks noGrp="1"/>
          </p:cNvSpPr>
          <p:nvPr>
            <p:ph type="title"/>
          </p:nvPr>
        </p:nvSpPr>
        <p:spPr>
          <a:xfrm>
            <a:off x="1688840" y="167951"/>
            <a:ext cx="7483152" cy="1430866"/>
          </a:xfrm>
        </p:spPr>
        <p:txBody>
          <a:bodyPr>
            <a:normAutofit/>
          </a:bodyPr>
          <a:lstStyle/>
          <a:p>
            <a:r>
              <a:rPr lang="pt-BR" sz="3200" spc="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Resolução 624/2019 – Manual de Acordos e Convênios:</a:t>
            </a:r>
          </a:p>
        </p:txBody>
      </p:sp>
    </p:spTree>
    <p:extLst>
      <p:ext uri="{BB962C8B-B14F-4D97-AF65-F5344CB8AC3E}">
        <p14:creationId xmlns:p14="http://schemas.microsoft.com/office/powerpoint/2010/main" val="3517433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792340" y="1761585"/>
            <a:ext cx="8365070" cy="3124200"/>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3 - Programa de Fortalecimento à Informação e Documentação.</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Projeto Eventos Técnicos;</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 Projeto Rede de Documentação e Informação em Enfermagem;</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 Projeto Lançamento de Livros;</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 Projeto de melhoria de comunicação institucional do Sistema COFEN/Conselhos Regionais</a:t>
            </a:r>
          </a:p>
        </p:txBody>
      </p:sp>
      <p:sp>
        <p:nvSpPr>
          <p:cNvPr id="4" name="Título 1">
            <a:extLst>
              <a:ext uri="{FF2B5EF4-FFF2-40B4-BE49-F238E27FC236}">
                <a16:creationId xmlns:a16="http://schemas.microsoft.com/office/drawing/2014/main" id="{68F1BEA9-36FA-458E-9C27-F95E52353E35}"/>
              </a:ext>
            </a:extLst>
          </p:cNvPr>
          <p:cNvSpPr>
            <a:spLocks noGrp="1"/>
          </p:cNvSpPr>
          <p:nvPr>
            <p:ph type="title"/>
          </p:nvPr>
        </p:nvSpPr>
        <p:spPr>
          <a:xfrm>
            <a:off x="1688840" y="167951"/>
            <a:ext cx="7483152" cy="1430866"/>
          </a:xfrm>
        </p:spPr>
        <p:txBody>
          <a:bodyPr>
            <a:normAutofit/>
          </a:bodyPr>
          <a:lstStyle/>
          <a:p>
            <a:r>
              <a:rPr lang="pt-BR" sz="3200" spc="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Resolução 624/2019 – Manual de Acordos e Convênios:</a:t>
            </a:r>
          </a:p>
        </p:txBody>
      </p:sp>
    </p:spTree>
    <p:extLst>
      <p:ext uri="{BB962C8B-B14F-4D97-AF65-F5344CB8AC3E}">
        <p14:creationId xmlns:p14="http://schemas.microsoft.com/office/powerpoint/2010/main" val="97943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820332" y="1024467"/>
            <a:ext cx="8365070" cy="5105400"/>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Realização de eventos (Semana de Enfermagem, Encontro de </a:t>
            </a:r>
            <a:r>
              <a:rPr lang="pt-BR" sz="20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RT’s</a:t>
            </a: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Seminários e Encontros de capacitação...);</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Renovação de frota;</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Aquisição de mobiliário;</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Renovação de parque tecnológico;</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Aquisição de imóvel;</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Ampliação e reforma;</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Mais Fiscalização;</a:t>
            </a:r>
            <a:endParaRPr lang="pt-BR" sz="20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ítulo 1"/>
          <p:cNvSpPr txBox="1">
            <a:spLocks/>
          </p:cNvSpPr>
          <p:nvPr/>
        </p:nvSpPr>
        <p:spPr>
          <a:xfrm>
            <a:off x="1744132" y="-76194"/>
            <a:ext cx="8204201" cy="1430866"/>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Alguns exemplos de PLATEC</a:t>
            </a:r>
          </a:p>
        </p:txBody>
      </p:sp>
    </p:spTree>
    <p:extLst>
      <p:ext uri="{BB962C8B-B14F-4D97-AF65-F5344CB8AC3E}">
        <p14:creationId xmlns:p14="http://schemas.microsoft.com/office/powerpoint/2010/main" val="2851784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820332" y="1397691"/>
            <a:ext cx="8365070" cy="5105400"/>
          </a:xfrm>
          <a:prstGeom prst="rect">
            <a:avLst/>
          </a:prstGeom>
          <a:effectLst/>
        </p:spPr>
        <p:txBody>
          <a:bodyPr vert="horz" lIns="91440" tIns="45720" rIns="91440" bIns="45720" rtlCol="0" anchor="ctr">
            <a:normAutofit fontScale="90000" lnSpcReduction="100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Gastos regular com despesa de pessoal;</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Acordo para execução de despesa de caráter continuado;</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Pagar taxas bancárias, multas, juros, </a:t>
            </a:r>
            <a:r>
              <a:rPr lang="pt-BR" sz="20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etc</a:t>
            </a: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Taxa de administração;</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 despesas em data anterior à celebração do convênio;</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Efetuar pagamento em data posterior à vigência do instrumento, salvo se o fato gerador da despesa tenha ocorrido durante a vigência do instrumento pactuado;</a:t>
            </a:r>
          </a:p>
          <a:p>
            <a:pPr marL="285750" indent="-285750">
              <a:lnSpc>
                <a:spcPct val="120000"/>
              </a:lnSpc>
              <a:spcBef>
                <a:spcPts val="1200"/>
              </a:spcBef>
              <a:buFont typeface="Arial" panose="020B0604020202020204" pitchFamily="34" charset="0"/>
              <a:buChar char="•"/>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realizar despesas com publicidade, salvo a de caráter educativo, informativo ou de orientação social.</a:t>
            </a:r>
          </a:p>
          <a:p>
            <a:pPr>
              <a:lnSpc>
                <a:spcPct val="120000"/>
              </a:lnSpc>
              <a:spcBef>
                <a:spcPts val="1200"/>
              </a:spcBef>
            </a:pPr>
            <a:endPar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 o Rol completo no art. 38 da Portaria 424/2016.</a:t>
            </a:r>
          </a:p>
        </p:txBody>
      </p:sp>
      <p:sp>
        <p:nvSpPr>
          <p:cNvPr id="5" name="Título 1"/>
          <p:cNvSpPr txBox="1">
            <a:spLocks/>
          </p:cNvSpPr>
          <p:nvPr/>
        </p:nvSpPr>
        <p:spPr>
          <a:xfrm>
            <a:off x="1744132" y="-76194"/>
            <a:ext cx="8204201" cy="1430866"/>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O que não pode</a:t>
            </a:r>
          </a:p>
        </p:txBody>
      </p:sp>
    </p:spTree>
    <p:extLst>
      <p:ext uri="{BB962C8B-B14F-4D97-AF65-F5344CB8AC3E}">
        <p14:creationId xmlns:p14="http://schemas.microsoft.com/office/powerpoint/2010/main" val="427146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4132" y="0"/>
            <a:ext cx="8427614" cy="932541"/>
          </a:xfrm>
        </p:spPr>
        <p:txBody>
          <a:bodyPr>
            <a:normAutofit/>
          </a:bodyPr>
          <a:lstStyle/>
          <a:p>
            <a:r>
              <a:rPr lang="pt-BR" sz="36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Elaboração do Plano de Trabalho</a:t>
            </a:r>
            <a:endParaRPr lang="pt-BR" sz="36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p:txBody>
      </p:sp>
      <p:graphicFrame>
        <p:nvGraphicFramePr>
          <p:cNvPr id="5" name="Tabela 4"/>
          <p:cNvGraphicFramePr>
            <a:graphicFrameLocks noGrp="1"/>
          </p:cNvGraphicFramePr>
          <p:nvPr>
            <p:extLst>
              <p:ext uri="{D42A27DB-BD31-4B8C-83A1-F6EECF244321}">
                <p14:modId xmlns:p14="http://schemas.microsoft.com/office/powerpoint/2010/main" val="3935932266"/>
              </p:ext>
            </p:extLst>
          </p:nvPr>
        </p:nvGraphicFramePr>
        <p:xfrm>
          <a:off x="2006082" y="1566334"/>
          <a:ext cx="7713651" cy="5422532"/>
        </p:xfrm>
        <a:graphic>
          <a:graphicData uri="http://schemas.openxmlformats.org/drawingml/2006/table">
            <a:tbl>
              <a:tblPr firstRow="1" firstCol="1" lastRow="1" lastCol="1" bandRow="1" bandCol="1">
                <a:tableStyleId>{5C22544A-7EE6-4342-B048-85BDC9FD1C3A}</a:tableStyleId>
              </a:tblPr>
              <a:tblGrid>
                <a:gridCol w="7713651">
                  <a:extLst>
                    <a:ext uri="{9D8B030D-6E8A-4147-A177-3AD203B41FA5}">
                      <a16:colId xmlns:a16="http://schemas.microsoft.com/office/drawing/2014/main" val="20000"/>
                    </a:ext>
                  </a:extLst>
                </a:gridCol>
              </a:tblGrid>
              <a:tr h="379762">
                <a:tc>
                  <a:txBody>
                    <a:bodyPr/>
                    <a:lstStyle/>
                    <a:p>
                      <a:pPr marL="1898650">
                        <a:spcBef>
                          <a:spcPts val="250"/>
                        </a:spcBef>
                        <a:spcAft>
                          <a:spcPts val="0"/>
                        </a:spcAft>
                      </a:pPr>
                      <a:r>
                        <a:rPr lang="pt-BR" sz="1600" dirty="0">
                          <a:solidFill>
                            <a:srgbClr val="002060"/>
                          </a:solidFill>
                          <a:effectLst/>
                          <a:latin typeface="Arial Black" panose="020B0A04020102020204" pitchFamily="34" charset="0"/>
                        </a:rPr>
                        <a:t>APRESENTAÇÃO DO PROJETO</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0"/>
                  </a:ext>
                </a:extLst>
              </a:tr>
              <a:tr h="700457">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ORÇAMENTO GERAL DO PROJETO EM REAIS:</a:t>
                      </a:r>
                    </a:p>
                    <a:p>
                      <a:pPr marL="77470">
                        <a:spcAft>
                          <a:spcPts val="0"/>
                        </a:spcAft>
                      </a:pPr>
                      <a:r>
                        <a:rPr lang="pt-BR" sz="1600" dirty="0">
                          <a:solidFill>
                            <a:srgbClr val="002060"/>
                          </a:solidFill>
                          <a:effectLst/>
                          <a:latin typeface="Arial Black" panose="020B0A04020102020204" pitchFamily="34" charset="0"/>
                        </a:rPr>
                        <a:t>(informar o valor total e outras informações que achar recomendável)</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1"/>
                  </a:ext>
                </a:extLst>
              </a:tr>
              <a:tr h="476131">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1 - Resumo do Projeto: (máximo 10 linhas)</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2"/>
                  </a:ext>
                </a:extLst>
              </a:tr>
              <a:tr h="379762">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2 - Objeto Solicitado</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79189">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3 – Problema: (máximo 10 linhas)</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1400913">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4 – Objetivos:</a:t>
                      </a:r>
                    </a:p>
                    <a:p>
                      <a:pPr>
                        <a:spcAft>
                          <a:spcPts val="0"/>
                        </a:spcAft>
                      </a:pPr>
                      <a:r>
                        <a:rPr lang="pt-BR" sz="1600" dirty="0">
                          <a:solidFill>
                            <a:srgbClr val="002060"/>
                          </a:solidFill>
                          <a:effectLst/>
                          <a:latin typeface="Arial Black" panose="020B0A04020102020204" pitchFamily="34" charset="0"/>
                        </a:rPr>
                        <a:t> </a:t>
                      </a:r>
                    </a:p>
                    <a:p>
                      <a:pPr marL="671830">
                        <a:spcBef>
                          <a:spcPts val="5"/>
                        </a:spcBef>
                        <a:spcAft>
                          <a:spcPts val="0"/>
                        </a:spcAft>
                      </a:pPr>
                      <a:r>
                        <a:rPr lang="pt-BR" sz="1600" dirty="0">
                          <a:solidFill>
                            <a:srgbClr val="002060"/>
                          </a:solidFill>
                          <a:effectLst/>
                          <a:latin typeface="Arial Black" panose="020B0A04020102020204" pitchFamily="34" charset="0"/>
                        </a:rPr>
                        <a:t>Geral:</a:t>
                      </a:r>
                    </a:p>
                    <a:p>
                      <a:pPr>
                        <a:spcAft>
                          <a:spcPts val="0"/>
                        </a:spcAft>
                      </a:pPr>
                      <a:r>
                        <a:rPr lang="pt-BR" sz="1600" dirty="0">
                          <a:solidFill>
                            <a:srgbClr val="002060"/>
                          </a:solidFill>
                          <a:effectLst/>
                          <a:latin typeface="Arial Black" panose="020B0A04020102020204" pitchFamily="34" charset="0"/>
                        </a:rPr>
                        <a:t> </a:t>
                      </a:r>
                    </a:p>
                    <a:p>
                      <a:pPr>
                        <a:spcAft>
                          <a:spcPts val="0"/>
                        </a:spcAft>
                      </a:pPr>
                      <a:r>
                        <a:rPr lang="pt-BR" sz="1600" dirty="0">
                          <a:solidFill>
                            <a:srgbClr val="002060"/>
                          </a:solidFill>
                          <a:effectLst/>
                          <a:latin typeface="Arial Black" panose="020B0A04020102020204" pitchFamily="34" charset="0"/>
                        </a:rPr>
                        <a:t> </a:t>
                      </a:r>
                    </a:p>
                    <a:p>
                      <a:pPr marL="669925">
                        <a:spcAft>
                          <a:spcPts val="0"/>
                        </a:spcAft>
                      </a:pPr>
                      <a:r>
                        <a:rPr lang="pt-BR" sz="1600" dirty="0">
                          <a:solidFill>
                            <a:srgbClr val="002060"/>
                          </a:solidFill>
                          <a:effectLst/>
                          <a:latin typeface="Arial Black" panose="020B0A04020102020204" pitchFamily="34" charset="0"/>
                        </a:rPr>
                        <a:t>Específico:</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537518">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5 – Metodologia: (máximo 10 linhas)</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6"/>
                  </a:ext>
                </a:extLst>
              </a:tr>
              <a:tr h="537518">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6 - Justificativa: (máximo 20 linhas)</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7"/>
                  </a:ext>
                </a:extLst>
              </a:tr>
              <a:tr h="538092">
                <a:tc>
                  <a:txBody>
                    <a:bodyPr/>
                    <a:lstStyle/>
                    <a:p>
                      <a:pPr marL="34290">
                        <a:spcBef>
                          <a:spcPts val="240"/>
                        </a:spcBef>
                        <a:spcAft>
                          <a:spcPts val="0"/>
                        </a:spcAft>
                      </a:pPr>
                      <a:r>
                        <a:rPr lang="pt-BR" sz="1600" dirty="0">
                          <a:solidFill>
                            <a:srgbClr val="002060"/>
                          </a:solidFill>
                          <a:effectLst/>
                          <a:latin typeface="Arial Black" panose="020B0A04020102020204" pitchFamily="34" charset="0"/>
                        </a:rPr>
                        <a:t>7 - Resultados esperados: (máximo 5 linhas)</a:t>
                      </a:r>
                      <a:endParaRPr lang="pt-BR" sz="16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4" name="Título 1"/>
          <p:cNvSpPr txBox="1">
            <a:spLocks/>
          </p:cNvSpPr>
          <p:nvPr/>
        </p:nvSpPr>
        <p:spPr>
          <a:xfrm>
            <a:off x="1744132" y="804334"/>
            <a:ext cx="9169402" cy="101599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Anexo XI da Resolução </a:t>
            </a:r>
            <a:r>
              <a:rPr lang="pt-BR" sz="21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555/2017</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3614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1957991495"/>
              </p:ext>
            </p:extLst>
          </p:nvPr>
        </p:nvGraphicFramePr>
        <p:xfrm>
          <a:off x="1888567" y="1658470"/>
          <a:ext cx="8093633" cy="5502384"/>
        </p:xfrm>
        <a:graphic>
          <a:graphicData uri="http://schemas.openxmlformats.org/drawingml/2006/table">
            <a:tbl>
              <a:tblPr firstRow="1" firstCol="1" lastRow="1" lastCol="1" bandRow="1" bandCol="1">
                <a:tableStyleId>{5C22544A-7EE6-4342-B048-85BDC9FD1C3A}</a:tableStyleId>
              </a:tblPr>
              <a:tblGrid>
                <a:gridCol w="2697318">
                  <a:extLst>
                    <a:ext uri="{9D8B030D-6E8A-4147-A177-3AD203B41FA5}">
                      <a16:colId xmlns:a16="http://schemas.microsoft.com/office/drawing/2014/main" val="20000"/>
                    </a:ext>
                  </a:extLst>
                </a:gridCol>
                <a:gridCol w="2698997">
                  <a:extLst>
                    <a:ext uri="{9D8B030D-6E8A-4147-A177-3AD203B41FA5}">
                      <a16:colId xmlns:a16="http://schemas.microsoft.com/office/drawing/2014/main" val="20001"/>
                    </a:ext>
                  </a:extLst>
                </a:gridCol>
                <a:gridCol w="2697318">
                  <a:extLst>
                    <a:ext uri="{9D8B030D-6E8A-4147-A177-3AD203B41FA5}">
                      <a16:colId xmlns:a16="http://schemas.microsoft.com/office/drawing/2014/main" val="20002"/>
                    </a:ext>
                  </a:extLst>
                </a:gridCol>
              </a:tblGrid>
              <a:tr h="480804">
                <a:tc gridSpan="3">
                  <a:txBody>
                    <a:bodyPr/>
                    <a:lstStyle/>
                    <a:p>
                      <a:pPr marL="2195195" marR="2190750" algn="ctr">
                        <a:spcBef>
                          <a:spcPts val="250"/>
                        </a:spcBef>
                        <a:spcAft>
                          <a:spcPts val="0"/>
                        </a:spcAft>
                      </a:pPr>
                      <a:r>
                        <a:rPr lang="pt-BR" sz="1400" dirty="0">
                          <a:solidFill>
                            <a:srgbClr val="002060"/>
                          </a:solidFill>
                          <a:effectLst/>
                          <a:latin typeface="Arial Black" panose="020B0A04020102020204" pitchFamily="34" charset="0"/>
                        </a:rPr>
                        <a:t>PLANO DE ATIVIDADE:</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0"/>
                  </a:ext>
                </a:extLst>
              </a:tr>
              <a:tr h="1238926">
                <a:tc>
                  <a:txBody>
                    <a:bodyPr/>
                    <a:lstStyle/>
                    <a:p>
                      <a:pPr marL="34290">
                        <a:spcBef>
                          <a:spcPts val="250"/>
                        </a:spcBef>
                        <a:spcAft>
                          <a:spcPts val="0"/>
                        </a:spcAft>
                      </a:pPr>
                      <a:r>
                        <a:rPr lang="pt-BR" sz="1400" dirty="0">
                          <a:solidFill>
                            <a:srgbClr val="002060"/>
                          </a:solidFill>
                          <a:effectLst/>
                          <a:latin typeface="Arial Black" panose="020B0A04020102020204" pitchFamily="34" charset="0"/>
                        </a:rPr>
                        <a:t>Tipo de Atividade</a:t>
                      </a:r>
                    </a:p>
                    <a:p>
                      <a:pPr marL="34290">
                        <a:spcBef>
                          <a:spcPts val="250"/>
                        </a:spcBef>
                        <a:spcAft>
                          <a:spcPts val="0"/>
                        </a:spcAft>
                      </a:pPr>
                      <a:r>
                        <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Elaboração</a:t>
                      </a:r>
                      <a:r>
                        <a:rPr lang="pt-BR" sz="1400" baseline="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 do Projeto</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4290">
                        <a:spcBef>
                          <a:spcPts val="250"/>
                        </a:spcBef>
                        <a:spcAft>
                          <a:spcPts val="0"/>
                        </a:spcAft>
                      </a:pPr>
                      <a:r>
                        <a:rPr lang="pt-BR" sz="1400" dirty="0">
                          <a:solidFill>
                            <a:srgbClr val="002060"/>
                          </a:solidFill>
                          <a:effectLst/>
                          <a:latin typeface="Arial Black" panose="020B0A04020102020204" pitchFamily="34" charset="0"/>
                        </a:rPr>
                        <a:t>Forma de Execução</a:t>
                      </a:r>
                    </a:p>
                    <a:p>
                      <a:pPr marL="34290">
                        <a:spcBef>
                          <a:spcPts val="250"/>
                        </a:spcBef>
                        <a:spcAft>
                          <a:spcPts val="0"/>
                        </a:spcAft>
                      </a:pPr>
                      <a:r>
                        <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Reunião com os Envolvidos</a:t>
                      </a: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3020" marR="30480">
                        <a:spcBef>
                          <a:spcPts val="250"/>
                        </a:spcBef>
                        <a:spcAft>
                          <a:spcPts val="0"/>
                        </a:spcAft>
                        <a:tabLst>
                          <a:tab pos="663575" algn="l"/>
                          <a:tab pos="972185" algn="l"/>
                          <a:tab pos="1814195" algn="l"/>
                        </a:tabLst>
                      </a:pPr>
                      <a:r>
                        <a:rPr lang="pt-BR" sz="1400" dirty="0">
                          <a:solidFill>
                            <a:srgbClr val="002060"/>
                          </a:solidFill>
                          <a:effectLst/>
                          <a:latin typeface="Arial Black" panose="020B0A04020102020204" pitchFamily="34" charset="0"/>
                        </a:rPr>
                        <a:t>Tempo	de</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Execução	do Projeto:</a:t>
                      </a:r>
                    </a:p>
                    <a:p>
                      <a:pPr marL="33020" marR="1462405">
                        <a:spcBef>
                          <a:spcPts val="5"/>
                        </a:spcBef>
                        <a:spcAft>
                          <a:spcPts val="0"/>
                        </a:spcAft>
                      </a:pPr>
                      <a:r>
                        <a:rPr lang="pt-BR" sz="1400" dirty="0">
                          <a:solidFill>
                            <a:srgbClr val="002060"/>
                          </a:solidFill>
                          <a:effectLst/>
                          <a:latin typeface="Arial Black" panose="020B0A04020102020204" pitchFamily="34" charset="0"/>
                        </a:rPr>
                        <a:t>Inicio:</a:t>
                      </a:r>
                      <a:r>
                        <a:rPr lang="pt-BR" sz="1400" baseline="0" dirty="0">
                          <a:solidFill>
                            <a:srgbClr val="002060"/>
                          </a:solidFill>
                          <a:effectLst/>
                          <a:latin typeface="Arial Black" panose="020B0A04020102020204" pitchFamily="34" charset="0"/>
                        </a:rPr>
                        <a:t> 01/03</a:t>
                      </a:r>
                      <a:endParaRPr lang="pt-BR" sz="1400" dirty="0">
                        <a:solidFill>
                          <a:srgbClr val="002060"/>
                        </a:solidFill>
                        <a:effectLst/>
                        <a:latin typeface="Arial Black" panose="020B0A04020102020204" pitchFamily="34" charset="0"/>
                      </a:endParaRPr>
                    </a:p>
                    <a:p>
                      <a:pPr marL="33020" marR="1462405">
                        <a:spcBef>
                          <a:spcPts val="5"/>
                        </a:spcBef>
                        <a:spcAft>
                          <a:spcPts val="0"/>
                        </a:spcAft>
                      </a:pPr>
                      <a:r>
                        <a:rPr lang="pt-BR" sz="1400" dirty="0">
                          <a:solidFill>
                            <a:srgbClr val="002060"/>
                          </a:solidFill>
                          <a:effectLst/>
                          <a:latin typeface="Arial Black" panose="020B0A04020102020204" pitchFamily="34" charset="0"/>
                        </a:rPr>
                        <a:t>Final: 30/03</a:t>
                      </a:r>
                    </a:p>
                    <a:p>
                      <a:pPr marL="33020" marR="29845">
                        <a:spcAft>
                          <a:spcPts val="0"/>
                        </a:spcAft>
                        <a:tabLst>
                          <a:tab pos="672465" algn="l"/>
                          <a:tab pos="990600" algn="l"/>
                          <a:tab pos="1823720" algn="l"/>
                        </a:tabLst>
                      </a:pPr>
                      <a:r>
                        <a:rPr lang="pt-BR" sz="1400" dirty="0">
                          <a:solidFill>
                            <a:srgbClr val="002060"/>
                          </a:solidFill>
                          <a:effectLst/>
                          <a:latin typeface="Arial Black" panose="020B0A04020102020204" pitchFamily="34" charset="0"/>
                        </a:rPr>
                        <a:t>Tempo</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de</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execução	da Atividade: 30 dias</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1"/>
                  </a:ext>
                </a:extLst>
              </a:tr>
              <a:tr h="1437227">
                <a:tc>
                  <a:txBody>
                    <a:bodyPr/>
                    <a:lstStyle/>
                    <a:p>
                      <a:pPr marL="34290">
                        <a:spcBef>
                          <a:spcPts val="250"/>
                        </a:spcBef>
                        <a:spcAft>
                          <a:spcPts val="0"/>
                        </a:spcAft>
                      </a:pPr>
                      <a:r>
                        <a:rPr lang="pt-BR" sz="1400" dirty="0">
                          <a:solidFill>
                            <a:srgbClr val="002060"/>
                          </a:solidFill>
                          <a:effectLst/>
                          <a:latin typeface="Arial Black" panose="020B0A04020102020204" pitchFamily="34" charset="0"/>
                        </a:rPr>
                        <a:t>Tipo de Atividade</a:t>
                      </a:r>
                    </a:p>
                    <a:p>
                      <a:pPr marL="34290">
                        <a:spcBef>
                          <a:spcPts val="250"/>
                        </a:spcBef>
                        <a:spcAft>
                          <a:spcPts val="0"/>
                        </a:spcAft>
                      </a:pPr>
                      <a:r>
                        <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Análise</a:t>
                      </a:r>
                      <a:r>
                        <a:rPr lang="pt-BR" sz="1400" baseline="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 e aprovação</a:t>
                      </a:r>
                      <a:r>
                        <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 do Projeto </a:t>
                      </a:r>
                      <a:r>
                        <a:rPr lang="pt-BR" sz="1400" baseline="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no </a:t>
                      </a:r>
                      <a:r>
                        <a:rPr lang="pt-BR" sz="1400" baseline="0" dirty="0" err="1">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Cofen</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4290">
                        <a:spcBef>
                          <a:spcPts val="250"/>
                        </a:spcBef>
                        <a:spcAft>
                          <a:spcPts val="0"/>
                        </a:spcAft>
                      </a:pPr>
                      <a:r>
                        <a:rPr lang="pt-BR" sz="1400" dirty="0">
                          <a:solidFill>
                            <a:srgbClr val="002060"/>
                          </a:solidFill>
                          <a:effectLst/>
                          <a:latin typeface="Arial Black" panose="020B0A04020102020204" pitchFamily="34" charset="0"/>
                        </a:rPr>
                        <a:t>Forma de Execução</a:t>
                      </a:r>
                    </a:p>
                    <a:p>
                      <a:pPr marL="34290">
                        <a:spcBef>
                          <a:spcPts val="250"/>
                        </a:spcBef>
                        <a:spcAft>
                          <a:spcPts val="0"/>
                        </a:spcAft>
                      </a:pPr>
                      <a:r>
                        <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Envio</a:t>
                      </a:r>
                      <a:r>
                        <a:rPr lang="pt-BR" sz="1400" baseline="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 do Projeto. Ajuste de apontamentos</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3020" marR="30480">
                        <a:spcBef>
                          <a:spcPts val="250"/>
                        </a:spcBef>
                        <a:spcAft>
                          <a:spcPts val="0"/>
                        </a:spcAft>
                        <a:tabLst>
                          <a:tab pos="663575" algn="l"/>
                          <a:tab pos="972185" algn="l"/>
                          <a:tab pos="1814195" algn="l"/>
                        </a:tabLst>
                      </a:pPr>
                      <a:r>
                        <a:rPr lang="pt-BR" sz="1400" dirty="0">
                          <a:solidFill>
                            <a:srgbClr val="002060"/>
                          </a:solidFill>
                          <a:effectLst/>
                          <a:latin typeface="Arial Black" panose="020B0A04020102020204" pitchFamily="34" charset="0"/>
                        </a:rPr>
                        <a:t>Tempo	de</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Execução	do Projeto:</a:t>
                      </a:r>
                    </a:p>
                    <a:p>
                      <a:pPr marL="33020" marR="30480">
                        <a:spcBef>
                          <a:spcPts val="250"/>
                        </a:spcBef>
                        <a:spcAft>
                          <a:spcPts val="0"/>
                        </a:spcAft>
                        <a:tabLst>
                          <a:tab pos="663575" algn="l"/>
                          <a:tab pos="972185" algn="l"/>
                          <a:tab pos="1814195" algn="l"/>
                        </a:tabLst>
                      </a:pPr>
                      <a:r>
                        <a:rPr lang="pt-BR" sz="1400" dirty="0">
                          <a:solidFill>
                            <a:srgbClr val="002060"/>
                          </a:solidFill>
                          <a:effectLst/>
                          <a:latin typeface="Arial Black" panose="020B0A04020102020204" pitchFamily="34" charset="0"/>
                        </a:rPr>
                        <a:t>Inicio: 01/04  </a:t>
                      </a:r>
                    </a:p>
                    <a:p>
                      <a:pPr marL="33020" marR="1462405">
                        <a:spcBef>
                          <a:spcPts val="5"/>
                        </a:spcBef>
                        <a:spcAft>
                          <a:spcPts val="0"/>
                        </a:spcAft>
                      </a:pPr>
                      <a:r>
                        <a:rPr lang="pt-BR" sz="1400" dirty="0">
                          <a:solidFill>
                            <a:srgbClr val="002060"/>
                          </a:solidFill>
                          <a:effectLst/>
                          <a:latin typeface="Arial Black" panose="020B0A04020102020204" pitchFamily="34" charset="0"/>
                        </a:rPr>
                        <a:t>Final: 30/05</a:t>
                      </a:r>
                    </a:p>
                    <a:p>
                      <a:pPr marL="33020" marR="29845">
                        <a:spcAft>
                          <a:spcPts val="0"/>
                        </a:spcAft>
                        <a:tabLst>
                          <a:tab pos="672465" algn="l"/>
                          <a:tab pos="990600" algn="l"/>
                          <a:tab pos="1823720" algn="l"/>
                        </a:tabLst>
                      </a:pPr>
                      <a:r>
                        <a:rPr lang="pt-BR" sz="1400" dirty="0">
                          <a:solidFill>
                            <a:srgbClr val="002060"/>
                          </a:solidFill>
                          <a:effectLst/>
                          <a:latin typeface="Arial Black" panose="020B0A04020102020204" pitchFamily="34" charset="0"/>
                        </a:rPr>
                        <a:t>Tempo</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de</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execução	da Atividade: 60 dias</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p>
                      <a:pPr marL="33020" marR="30480">
                        <a:spcBef>
                          <a:spcPts val="250"/>
                        </a:spcBef>
                        <a:spcAft>
                          <a:spcPts val="0"/>
                        </a:spcAft>
                        <a:tabLst>
                          <a:tab pos="663575" algn="l"/>
                          <a:tab pos="972185" algn="l"/>
                          <a:tab pos="1814195" algn="l"/>
                        </a:tabLst>
                      </a:pP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2"/>
                  </a:ext>
                </a:extLst>
              </a:tr>
              <a:tr h="1437227">
                <a:tc>
                  <a:txBody>
                    <a:bodyPr/>
                    <a:lstStyle/>
                    <a:p>
                      <a:pPr marL="34290">
                        <a:spcBef>
                          <a:spcPts val="250"/>
                        </a:spcBef>
                        <a:spcAft>
                          <a:spcPts val="0"/>
                        </a:spcAft>
                      </a:pPr>
                      <a:r>
                        <a:rPr lang="pt-BR" sz="1400" dirty="0">
                          <a:solidFill>
                            <a:srgbClr val="002060"/>
                          </a:solidFill>
                          <a:effectLst/>
                          <a:latin typeface="Arial Black" panose="020B0A04020102020204" pitchFamily="34" charset="0"/>
                        </a:rPr>
                        <a:t>Tipo de Atividade</a:t>
                      </a:r>
                    </a:p>
                    <a:p>
                      <a:pPr marL="34290">
                        <a:spcBef>
                          <a:spcPts val="250"/>
                        </a:spcBef>
                        <a:spcAft>
                          <a:spcPts val="0"/>
                        </a:spcAft>
                      </a:pPr>
                      <a:r>
                        <a:rPr lang="pt-BR" sz="1400" dirty="0" err="1">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Contrataão</a:t>
                      </a:r>
                      <a:r>
                        <a:rPr lang="pt-BR" sz="1400" baseline="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 dos serviços/ aquisição dos materiais</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4290">
                        <a:spcBef>
                          <a:spcPts val="250"/>
                        </a:spcBef>
                        <a:spcAft>
                          <a:spcPts val="0"/>
                        </a:spcAft>
                      </a:pPr>
                      <a:r>
                        <a:rPr lang="pt-BR" sz="1400" dirty="0">
                          <a:solidFill>
                            <a:srgbClr val="002060"/>
                          </a:solidFill>
                          <a:effectLst/>
                          <a:latin typeface="Arial Black" panose="020B0A04020102020204" pitchFamily="34" charset="0"/>
                        </a:rPr>
                        <a:t>Forma de Execução</a:t>
                      </a:r>
                    </a:p>
                    <a:p>
                      <a:pPr marL="34290">
                        <a:spcBef>
                          <a:spcPts val="250"/>
                        </a:spcBef>
                        <a:spcAft>
                          <a:spcPts val="0"/>
                        </a:spcAft>
                      </a:pPr>
                      <a:r>
                        <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Realização</a:t>
                      </a:r>
                      <a:r>
                        <a:rPr lang="pt-BR" sz="1400" baseline="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rPr>
                        <a:t> de procedimentos licitatórios</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3020" marR="30480">
                        <a:spcBef>
                          <a:spcPts val="250"/>
                        </a:spcBef>
                        <a:spcAft>
                          <a:spcPts val="0"/>
                        </a:spcAft>
                        <a:tabLst>
                          <a:tab pos="663575" algn="l"/>
                          <a:tab pos="972185" algn="l"/>
                          <a:tab pos="1814195" algn="l"/>
                        </a:tabLst>
                      </a:pPr>
                      <a:r>
                        <a:rPr lang="pt-BR" sz="1400" dirty="0">
                          <a:solidFill>
                            <a:srgbClr val="002060"/>
                          </a:solidFill>
                          <a:effectLst/>
                          <a:latin typeface="Arial Black" panose="020B0A04020102020204" pitchFamily="34" charset="0"/>
                        </a:rPr>
                        <a:t>Tempo	de</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Execução	do Projeto:</a:t>
                      </a:r>
                    </a:p>
                    <a:p>
                      <a:pPr marL="33020" marR="1462405">
                        <a:spcBef>
                          <a:spcPts val="5"/>
                        </a:spcBef>
                        <a:spcAft>
                          <a:spcPts val="0"/>
                        </a:spcAft>
                      </a:pPr>
                      <a:r>
                        <a:rPr lang="pt-BR" sz="1400" dirty="0">
                          <a:solidFill>
                            <a:srgbClr val="002060"/>
                          </a:solidFill>
                          <a:effectLst/>
                          <a:latin typeface="Arial Black" panose="020B0A04020102020204" pitchFamily="34" charset="0"/>
                        </a:rPr>
                        <a:t>Inicio: 01/07</a:t>
                      </a:r>
                    </a:p>
                    <a:p>
                      <a:pPr marL="33020" marR="1462405">
                        <a:spcBef>
                          <a:spcPts val="5"/>
                        </a:spcBef>
                        <a:spcAft>
                          <a:spcPts val="0"/>
                        </a:spcAft>
                      </a:pPr>
                      <a:r>
                        <a:rPr lang="pt-BR" sz="1400" dirty="0">
                          <a:solidFill>
                            <a:srgbClr val="002060"/>
                          </a:solidFill>
                          <a:effectLst/>
                          <a:latin typeface="Arial Black" panose="020B0A04020102020204" pitchFamily="34" charset="0"/>
                        </a:rPr>
                        <a:t>Final: 30/08</a:t>
                      </a:r>
                    </a:p>
                    <a:p>
                      <a:pPr marL="33020" marR="1462405">
                        <a:spcBef>
                          <a:spcPts val="5"/>
                        </a:spcBef>
                        <a:spcAft>
                          <a:spcPts val="0"/>
                        </a:spcAft>
                      </a:pPr>
                      <a:r>
                        <a:rPr lang="pt-BR" sz="1400" dirty="0">
                          <a:solidFill>
                            <a:srgbClr val="002060"/>
                          </a:solidFill>
                          <a:effectLst/>
                          <a:latin typeface="Arial Black" panose="020B0A04020102020204" pitchFamily="34" charset="0"/>
                        </a:rPr>
                        <a:t>Tempo</a:t>
                      </a:r>
                      <a:r>
                        <a:rPr lang="pt-BR" sz="1400" baseline="0" dirty="0">
                          <a:solidFill>
                            <a:srgbClr val="002060"/>
                          </a:solidFill>
                          <a:effectLst/>
                          <a:latin typeface="Arial Black" panose="020B0A04020102020204" pitchFamily="34" charset="0"/>
                        </a:rPr>
                        <a:t> </a:t>
                      </a:r>
                      <a:r>
                        <a:rPr lang="pt-BR" sz="1400" dirty="0">
                          <a:solidFill>
                            <a:srgbClr val="002060"/>
                          </a:solidFill>
                          <a:effectLst/>
                          <a:latin typeface="Arial Black" panose="020B0A04020102020204" pitchFamily="34" charset="0"/>
                        </a:rPr>
                        <a:t>de</a:t>
                      </a:r>
                      <a:r>
                        <a:rPr lang="pt-BR" sz="1400" baseline="0" dirty="0">
                          <a:solidFill>
                            <a:srgbClr val="002060"/>
                          </a:solidFill>
                          <a:effectLst/>
                          <a:latin typeface="Arial Black" panose="020B0A04020102020204" pitchFamily="34" charset="0"/>
                        </a:rPr>
                        <a:t> execução: 60 dias</a:t>
                      </a: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p>
                      <a:pPr marL="33020" marR="30480">
                        <a:spcBef>
                          <a:spcPts val="250"/>
                        </a:spcBef>
                        <a:spcAft>
                          <a:spcPts val="0"/>
                        </a:spcAft>
                        <a:tabLst>
                          <a:tab pos="663575" algn="l"/>
                          <a:tab pos="972185" algn="l"/>
                          <a:tab pos="1814195" algn="l"/>
                        </a:tabLst>
                      </a:pPr>
                      <a:endParaRPr lang="pt-BR" sz="1400" dirty="0">
                        <a:solidFill>
                          <a:srgbClr val="002060"/>
                        </a:solidFill>
                        <a:effectLst/>
                        <a:latin typeface="Arial Black" panose="020B0A040201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Título 1"/>
          <p:cNvSpPr txBox="1">
            <a:spLocks/>
          </p:cNvSpPr>
          <p:nvPr/>
        </p:nvSpPr>
        <p:spPr>
          <a:xfrm>
            <a:off x="1744132" y="804334"/>
            <a:ext cx="9169402" cy="101599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Anexo XI da Resolução </a:t>
            </a:r>
            <a:r>
              <a:rPr lang="pt-BR" sz="21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555/2017</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
        <p:nvSpPr>
          <p:cNvPr id="7" name="Título 1">
            <a:extLst>
              <a:ext uri="{FF2B5EF4-FFF2-40B4-BE49-F238E27FC236}">
                <a16:creationId xmlns:a16="http://schemas.microsoft.com/office/drawing/2014/main" id="{1C857781-19FB-4293-8E4B-3488D11674F7}"/>
              </a:ext>
            </a:extLst>
          </p:cNvPr>
          <p:cNvSpPr>
            <a:spLocks noGrp="1"/>
          </p:cNvSpPr>
          <p:nvPr>
            <p:ph type="title"/>
          </p:nvPr>
        </p:nvSpPr>
        <p:spPr>
          <a:xfrm>
            <a:off x="1744132" y="0"/>
            <a:ext cx="8427614" cy="932541"/>
          </a:xfrm>
        </p:spPr>
        <p:txBody>
          <a:bodyPr>
            <a:normAutofit/>
          </a:bodyPr>
          <a:lstStyle/>
          <a:p>
            <a:r>
              <a:rPr lang="pt-BR" sz="36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Elaboração do Plano de Trabalho</a:t>
            </a:r>
            <a:endParaRPr lang="pt-BR" sz="36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3265113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ela 10"/>
          <p:cNvGraphicFramePr>
            <a:graphicFrameLocks noGrp="1"/>
          </p:cNvGraphicFramePr>
          <p:nvPr>
            <p:extLst>
              <p:ext uri="{D42A27DB-BD31-4B8C-83A1-F6EECF244321}">
                <p14:modId xmlns:p14="http://schemas.microsoft.com/office/powerpoint/2010/main" val="2817192403"/>
              </p:ext>
            </p:extLst>
          </p:nvPr>
        </p:nvGraphicFramePr>
        <p:xfrm>
          <a:off x="2439112" y="1824543"/>
          <a:ext cx="7440771" cy="2092840"/>
        </p:xfrm>
        <a:graphic>
          <a:graphicData uri="http://schemas.openxmlformats.org/drawingml/2006/table">
            <a:tbl>
              <a:tblPr firstRow="1" firstCol="1" lastRow="1" lastCol="1" bandRow="1" bandCol="1">
                <a:tableStyleId>{5C22544A-7EE6-4342-B048-85BDC9FD1C3A}</a:tableStyleId>
              </a:tblPr>
              <a:tblGrid>
                <a:gridCol w="1689363">
                  <a:extLst>
                    <a:ext uri="{9D8B030D-6E8A-4147-A177-3AD203B41FA5}">
                      <a16:colId xmlns:a16="http://schemas.microsoft.com/office/drawing/2014/main" val="20000"/>
                    </a:ext>
                  </a:extLst>
                </a:gridCol>
                <a:gridCol w="1155880">
                  <a:extLst>
                    <a:ext uri="{9D8B030D-6E8A-4147-A177-3AD203B41FA5}">
                      <a16:colId xmlns:a16="http://schemas.microsoft.com/office/drawing/2014/main" val="20001"/>
                    </a:ext>
                  </a:extLst>
                </a:gridCol>
                <a:gridCol w="1335354">
                  <a:extLst>
                    <a:ext uri="{9D8B030D-6E8A-4147-A177-3AD203B41FA5}">
                      <a16:colId xmlns:a16="http://schemas.microsoft.com/office/drawing/2014/main" val="20002"/>
                    </a:ext>
                  </a:extLst>
                </a:gridCol>
                <a:gridCol w="1476134">
                  <a:extLst>
                    <a:ext uri="{9D8B030D-6E8A-4147-A177-3AD203B41FA5}">
                      <a16:colId xmlns:a16="http://schemas.microsoft.com/office/drawing/2014/main" val="20003"/>
                    </a:ext>
                  </a:extLst>
                </a:gridCol>
                <a:gridCol w="890785">
                  <a:extLst>
                    <a:ext uri="{9D8B030D-6E8A-4147-A177-3AD203B41FA5}">
                      <a16:colId xmlns:a16="http://schemas.microsoft.com/office/drawing/2014/main" val="20004"/>
                    </a:ext>
                  </a:extLst>
                </a:gridCol>
                <a:gridCol w="893255">
                  <a:extLst>
                    <a:ext uri="{9D8B030D-6E8A-4147-A177-3AD203B41FA5}">
                      <a16:colId xmlns:a16="http://schemas.microsoft.com/office/drawing/2014/main" val="20005"/>
                    </a:ext>
                  </a:extLst>
                </a:gridCol>
              </a:tblGrid>
              <a:tr h="375756">
                <a:tc gridSpan="6">
                  <a:txBody>
                    <a:bodyPr/>
                    <a:lstStyle/>
                    <a:p>
                      <a:pPr marL="1234440">
                        <a:spcBef>
                          <a:spcPts val="265"/>
                        </a:spcBef>
                        <a:spcAft>
                          <a:spcPts val="0"/>
                        </a:spcAft>
                      </a:pPr>
                      <a:r>
                        <a:rPr lang="pt-BR" sz="1200" dirty="0">
                          <a:solidFill>
                            <a:srgbClr val="002060"/>
                          </a:solidFill>
                          <a:effectLst/>
                        </a:rPr>
                        <a:t>INDICADORES DE EXECUÇÃO DO PROJETO</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0"/>
                  </a:ext>
                </a:extLst>
              </a:tr>
              <a:tr h="619804">
                <a:tc>
                  <a:txBody>
                    <a:bodyPr/>
                    <a:lstStyle/>
                    <a:p>
                      <a:pPr marL="435610">
                        <a:spcBef>
                          <a:spcPts val="145"/>
                        </a:spcBef>
                        <a:spcAft>
                          <a:spcPts val="0"/>
                        </a:spcAft>
                      </a:pPr>
                      <a:r>
                        <a:rPr lang="pt-BR" sz="1200">
                          <a:solidFill>
                            <a:srgbClr val="002060"/>
                          </a:solidFill>
                          <a:effectLst/>
                        </a:rPr>
                        <a:t>META</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3020">
                        <a:spcBef>
                          <a:spcPts val="145"/>
                        </a:spcBef>
                        <a:spcAft>
                          <a:spcPts val="0"/>
                        </a:spcAft>
                      </a:pPr>
                      <a:r>
                        <a:rPr lang="pt-BR" sz="1200">
                          <a:solidFill>
                            <a:srgbClr val="002060"/>
                          </a:solidFill>
                          <a:effectLst/>
                        </a:rPr>
                        <a:t>ATIVIDADE</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86995" indent="-45720">
                        <a:spcBef>
                          <a:spcPts val="145"/>
                        </a:spcBef>
                        <a:spcAft>
                          <a:spcPts val="0"/>
                        </a:spcAft>
                      </a:pPr>
                      <a:r>
                        <a:rPr lang="pt-BR" sz="1200">
                          <a:solidFill>
                            <a:srgbClr val="002060"/>
                          </a:solidFill>
                          <a:effectLst/>
                        </a:rPr>
                        <a:t>RESULTADO ESPERADO</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5560">
                        <a:spcBef>
                          <a:spcPts val="145"/>
                        </a:spcBef>
                        <a:spcAft>
                          <a:spcPts val="0"/>
                        </a:spcAft>
                      </a:pPr>
                      <a:r>
                        <a:rPr lang="pt-BR" sz="1200">
                          <a:solidFill>
                            <a:srgbClr val="002060"/>
                          </a:solidFill>
                          <a:effectLst/>
                        </a:rPr>
                        <a:t>INDICADORES</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108585">
                        <a:spcBef>
                          <a:spcPts val="145"/>
                        </a:spcBef>
                        <a:spcAft>
                          <a:spcPts val="0"/>
                        </a:spcAft>
                      </a:pPr>
                      <a:r>
                        <a:rPr lang="pt-BR" sz="1200">
                          <a:solidFill>
                            <a:srgbClr val="002060"/>
                          </a:solidFill>
                          <a:effectLst/>
                        </a:rPr>
                        <a:t>INÍCIO</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120015">
                        <a:spcBef>
                          <a:spcPts val="145"/>
                        </a:spcBef>
                        <a:spcAft>
                          <a:spcPts val="0"/>
                        </a:spcAft>
                      </a:pPr>
                      <a:r>
                        <a:rPr lang="pt-BR" sz="1200" dirty="0">
                          <a:solidFill>
                            <a:srgbClr val="002060"/>
                          </a:solidFill>
                          <a:effectLst/>
                        </a:rPr>
                        <a:t>FINAL</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1"/>
                  </a:ext>
                </a:extLst>
              </a:tr>
              <a:tr h="309902">
                <a:tc>
                  <a:txBody>
                    <a:bodyPr/>
                    <a:lstStyle/>
                    <a:p>
                      <a:pPr>
                        <a:spcAft>
                          <a:spcPts val="0"/>
                        </a:spcAft>
                      </a:pPr>
                      <a:r>
                        <a:rPr lang="pt-BR" sz="1200" dirty="0">
                          <a:solidFill>
                            <a:srgbClr val="002060"/>
                          </a:solidFill>
                          <a:effectLst/>
                          <a:latin typeface="+mn-lt"/>
                          <a:ea typeface="+mn-ea"/>
                          <a:cs typeface="+mn-cs"/>
                        </a:rPr>
                        <a:t>Capacitação e motivação de profissionais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Palestras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500 pessoas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lista de presença</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a:t>
                      </a:r>
                      <a:r>
                        <a:rPr lang="pt-BR" sz="1200" dirty="0" err="1">
                          <a:solidFill>
                            <a:srgbClr val="002060"/>
                          </a:solidFill>
                          <a:effectLst/>
                        </a:rPr>
                        <a:t>dd</a:t>
                      </a:r>
                      <a:r>
                        <a:rPr lang="pt-BR" sz="1200" dirty="0">
                          <a:solidFill>
                            <a:srgbClr val="002060"/>
                          </a:solidFill>
                          <a:effectLst/>
                        </a:rPr>
                        <a:t>/mm</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err="1">
                          <a:solidFill>
                            <a:srgbClr val="002060"/>
                          </a:solidFill>
                          <a:effectLst/>
                        </a:rPr>
                        <a:t>Dd</a:t>
                      </a:r>
                      <a:r>
                        <a:rPr lang="pt-BR" sz="1200" dirty="0">
                          <a:solidFill>
                            <a:srgbClr val="002060"/>
                          </a:solidFill>
                          <a:effectLst/>
                        </a:rPr>
                        <a:t>/mm </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2"/>
                  </a:ext>
                </a:extLst>
              </a:tr>
              <a:tr h="729238">
                <a:tc>
                  <a:txBody>
                    <a:bodyPr/>
                    <a:lstStyle/>
                    <a:p>
                      <a:pPr>
                        <a:spcAft>
                          <a:spcPts val="0"/>
                        </a:spcAft>
                      </a:pPr>
                      <a:r>
                        <a:rPr lang="pt-BR" sz="1200" dirty="0">
                          <a:solidFill>
                            <a:srgbClr val="002060"/>
                          </a:solidFill>
                          <a:effectLst/>
                        </a:rPr>
                        <a:t>Oferecer um ambiente, ergonômico,</a:t>
                      </a:r>
                      <a:r>
                        <a:rPr lang="pt-BR" sz="1200" baseline="0" dirty="0">
                          <a:solidFill>
                            <a:srgbClr val="002060"/>
                          </a:solidFill>
                          <a:effectLst/>
                        </a:rPr>
                        <a:t> padronizado e sem riscos. </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Realização</a:t>
                      </a:r>
                      <a:r>
                        <a:rPr lang="pt-BR" sz="1200" baseline="0" dirty="0">
                          <a:solidFill>
                            <a:srgbClr val="002060"/>
                          </a:solidFill>
                          <a:effectLst/>
                        </a:rPr>
                        <a:t> do processo licitatório</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XX novos móveis,</a:t>
                      </a:r>
                      <a:r>
                        <a:rPr lang="pt-BR" sz="1200" baseline="0" dirty="0">
                          <a:solidFill>
                            <a:srgbClr val="002060"/>
                          </a:solidFill>
                          <a:effectLst/>
                        </a:rPr>
                        <a:t> ambiente padronizado, zero acidentes.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Relatório</a:t>
                      </a:r>
                      <a:r>
                        <a:rPr lang="pt-BR" sz="1200" baseline="0" dirty="0">
                          <a:solidFill>
                            <a:srgbClr val="002060"/>
                          </a:solidFill>
                          <a:effectLst/>
                        </a:rPr>
                        <a:t> da aquisição e registro fotográfico</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a:t>
                      </a:r>
                      <a:r>
                        <a:rPr lang="pt-BR" sz="1200" dirty="0" err="1">
                          <a:solidFill>
                            <a:srgbClr val="002060"/>
                          </a:solidFill>
                          <a:effectLst/>
                        </a:rPr>
                        <a:t>dd</a:t>
                      </a:r>
                      <a:r>
                        <a:rPr lang="pt-BR" sz="1200" dirty="0">
                          <a:solidFill>
                            <a:srgbClr val="002060"/>
                          </a:solidFill>
                          <a:effectLst/>
                        </a:rPr>
                        <a:t>/mm</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err="1">
                          <a:solidFill>
                            <a:srgbClr val="002060"/>
                          </a:solidFill>
                          <a:effectLst/>
                        </a:rPr>
                        <a:t>Dd</a:t>
                      </a:r>
                      <a:r>
                        <a:rPr lang="pt-BR" sz="1200" dirty="0">
                          <a:solidFill>
                            <a:srgbClr val="002060"/>
                          </a:solidFill>
                          <a:effectLst/>
                        </a:rPr>
                        <a:t>/mm </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2" name="Título 1"/>
          <p:cNvSpPr txBox="1">
            <a:spLocks/>
          </p:cNvSpPr>
          <p:nvPr/>
        </p:nvSpPr>
        <p:spPr>
          <a:xfrm>
            <a:off x="1650996" y="4588934"/>
            <a:ext cx="9017005" cy="2269067"/>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pt-BR" sz="2100" b="1" dirty="0">
                <a:solidFill>
                  <a:srgbClr val="002060"/>
                </a:solidFill>
                <a:latin typeface="Arial" panose="020B0604020202020204" pitchFamily="34" charset="0"/>
                <a:cs typeface="Arial" panose="020B0604020202020204" pitchFamily="34" charset="0"/>
              </a:rPr>
              <a:t>Metas</a:t>
            </a:r>
            <a:r>
              <a:rPr lang="pt-BR" sz="2100" dirty="0">
                <a:solidFill>
                  <a:srgbClr val="002060"/>
                </a:solidFill>
                <a:latin typeface="Arial" panose="020B0604020202020204" pitchFamily="34" charset="0"/>
                <a:cs typeface="Arial" panose="020B0604020202020204" pitchFamily="34" charset="0"/>
              </a:rPr>
              <a:t>: representam a qualificação e quantificação dos objetivos (geral e específicos) a serem alcançados pelo projeto, em um tempo determinado. Cada meta deve ser descrita claramente para indicar o resultado a ser alcançado e o tempo em que isso deve ocorrer. Para cada objetivo específico sugere-se a definição de pelo menos uma meta a ser alcançada.</a:t>
            </a:r>
          </a:p>
          <a:p>
            <a:pPr marL="457200" indent="-457200">
              <a:lnSpc>
                <a:spcPct val="110000"/>
              </a:lnSpc>
              <a:spcBef>
                <a:spcPts val="0"/>
              </a:spcBef>
              <a:buFont typeface="Arial" panose="020B0604020202020204" pitchFamily="34" charset="0"/>
              <a:buChar char="•"/>
            </a:pPr>
            <a:endParaRPr lang="pt-BR" sz="2800" cap="none" dirty="0">
              <a:solidFill>
                <a:srgbClr val="002060"/>
              </a:solidFill>
              <a:latin typeface="Arial" panose="020B0604020202020204" pitchFamily="34" charset="0"/>
              <a:cs typeface="Arial" panose="020B0604020202020204" pitchFamily="34" charset="0"/>
            </a:endParaRPr>
          </a:p>
        </p:txBody>
      </p:sp>
      <p:sp>
        <p:nvSpPr>
          <p:cNvPr id="7" name="Título 1"/>
          <p:cNvSpPr txBox="1">
            <a:spLocks/>
          </p:cNvSpPr>
          <p:nvPr/>
        </p:nvSpPr>
        <p:spPr>
          <a:xfrm>
            <a:off x="1744132" y="804334"/>
            <a:ext cx="9169402" cy="101599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Anexo XI da Resolução </a:t>
            </a:r>
            <a:r>
              <a:rPr lang="pt-BR" sz="21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555/2017</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
        <p:nvSpPr>
          <p:cNvPr id="8" name="Título 1">
            <a:extLst>
              <a:ext uri="{FF2B5EF4-FFF2-40B4-BE49-F238E27FC236}">
                <a16:creationId xmlns:a16="http://schemas.microsoft.com/office/drawing/2014/main" id="{3560ACB6-6AC2-40B5-875F-463DE922E168}"/>
              </a:ext>
            </a:extLst>
          </p:cNvPr>
          <p:cNvSpPr>
            <a:spLocks noGrp="1"/>
          </p:cNvSpPr>
          <p:nvPr>
            <p:ph type="title"/>
          </p:nvPr>
        </p:nvSpPr>
        <p:spPr>
          <a:xfrm>
            <a:off x="1744132" y="0"/>
            <a:ext cx="8427614" cy="932541"/>
          </a:xfrm>
        </p:spPr>
        <p:txBody>
          <a:bodyPr>
            <a:normAutofit/>
          </a:bodyPr>
          <a:lstStyle/>
          <a:p>
            <a:r>
              <a:rPr lang="pt-BR" sz="36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Elaboração do Plano de Trabalho</a:t>
            </a:r>
            <a:endParaRPr lang="pt-BR" sz="36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1361147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ela 10"/>
          <p:cNvGraphicFramePr>
            <a:graphicFrameLocks noGrp="1"/>
          </p:cNvGraphicFramePr>
          <p:nvPr>
            <p:extLst>
              <p:ext uri="{D42A27DB-BD31-4B8C-83A1-F6EECF244321}">
                <p14:modId xmlns:p14="http://schemas.microsoft.com/office/powerpoint/2010/main" val="412087150"/>
              </p:ext>
            </p:extLst>
          </p:nvPr>
        </p:nvGraphicFramePr>
        <p:xfrm>
          <a:off x="2465229" y="1749901"/>
          <a:ext cx="7440771" cy="2092840"/>
        </p:xfrm>
        <a:graphic>
          <a:graphicData uri="http://schemas.openxmlformats.org/drawingml/2006/table">
            <a:tbl>
              <a:tblPr firstRow="1" firstCol="1" lastRow="1" lastCol="1" bandRow="1" bandCol="1">
                <a:tableStyleId>{5C22544A-7EE6-4342-B048-85BDC9FD1C3A}</a:tableStyleId>
              </a:tblPr>
              <a:tblGrid>
                <a:gridCol w="1689363">
                  <a:extLst>
                    <a:ext uri="{9D8B030D-6E8A-4147-A177-3AD203B41FA5}">
                      <a16:colId xmlns:a16="http://schemas.microsoft.com/office/drawing/2014/main" val="20000"/>
                    </a:ext>
                  </a:extLst>
                </a:gridCol>
                <a:gridCol w="1155880">
                  <a:extLst>
                    <a:ext uri="{9D8B030D-6E8A-4147-A177-3AD203B41FA5}">
                      <a16:colId xmlns:a16="http://schemas.microsoft.com/office/drawing/2014/main" val="20001"/>
                    </a:ext>
                  </a:extLst>
                </a:gridCol>
                <a:gridCol w="1335354">
                  <a:extLst>
                    <a:ext uri="{9D8B030D-6E8A-4147-A177-3AD203B41FA5}">
                      <a16:colId xmlns:a16="http://schemas.microsoft.com/office/drawing/2014/main" val="20002"/>
                    </a:ext>
                  </a:extLst>
                </a:gridCol>
                <a:gridCol w="1476134">
                  <a:extLst>
                    <a:ext uri="{9D8B030D-6E8A-4147-A177-3AD203B41FA5}">
                      <a16:colId xmlns:a16="http://schemas.microsoft.com/office/drawing/2014/main" val="20003"/>
                    </a:ext>
                  </a:extLst>
                </a:gridCol>
                <a:gridCol w="890785">
                  <a:extLst>
                    <a:ext uri="{9D8B030D-6E8A-4147-A177-3AD203B41FA5}">
                      <a16:colId xmlns:a16="http://schemas.microsoft.com/office/drawing/2014/main" val="20004"/>
                    </a:ext>
                  </a:extLst>
                </a:gridCol>
                <a:gridCol w="893255">
                  <a:extLst>
                    <a:ext uri="{9D8B030D-6E8A-4147-A177-3AD203B41FA5}">
                      <a16:colId xmlns:a16="http://schemas.microsoft.com/office/drawing/2014/main" val="20005"/>
                    </a:ext>
                  </a:extLst>
                </a:gridCol>
              </a:tblGrid>
              <a:tr h="375756">
                <a:tc gridSpan="6">
                  <a:txBody>
                    <a:bodyPr/>
                    <a:lstStyle/>
                    <a:p>
                      <a:pPr marL="1234440">
                        <a:spcBef>
                          <a:spcPts val="265"/>
                        </a:spcBef>
                        <a:spcAft>
                          <a:spcPts val="0"/>
                        </a:spcAft>
                      </a:pPr>
                      <a:r>
                        <a:rPr lang="pt-BR" sz="1200" dirty="0">
                          <a:solidFill>
                            <a:srgbClr val="002060"/>
                          </a:solidFill>
                          <a:effectLst/>
                        </a:rPr>
                        <a:t>INDICADORES DE EXECUÇÃO DO PROJETO</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0"/>
                  </a:ext>
                </a:extLst>
              </a:tr>
              <a:tr h="619804">
                <a:tc>
                  <a:txBody>
                    <a:bodyPr/>
                    <a:lstStyle/>
                    <a:p>
                      <a:pPr marL="435610">
                        <a:spcBef>
                          <a:spcPts val="145"/>
                        </a:spcBef>
                        <a:spcAft>
                          <a:spcPts val="0"/>
                        </a:spcAft>
                      </a:pPr>
                      <a:r>
                        <a:rPr lang="pt-BR" sz="1200" dirty="0">
                          <a:solidFill>
                            <a:srgbClr val="002060"/>
                          </a:solidFill>
                          <a:effectLst/>
                        </a:rPr>
                        <a:t>META</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3020">
                        <a:spcBef>
                          <a:spcPts val="145"/>
                        </a:spcBef>
                        <a:spcAft>
                          <a:spcPts val="0"/>
                        </a:spcAft>
                      </a:pPr>
                      <a:r>
                        <a:rPr lang="pt-BR" sz="1200">
                          <a:solidFill>
                            <a:srgbClr val="002060"/>
                          </a:solidFill>
                          <a:effectLst/>
                        </a:rPr>
                        <a:t>ATIVIDADE</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86995" indent="-45720">
                        <a:spcBef>
                          <a:spcPts val="145"/>
                        </a:spcBef>
                        <a:spcAft>
                          <a:spcPts val="0"/>
                        </a:spcAft>
                      </a:pPr>
                      <a:r>
                        <a:rPr lang="pt-BR" sz="1200">
                          <a:solidFill>
                            <a:srgbClr val="002060"/>
                          </a:solidFill>
                          <a:effectLst/>
                        </a:rPr>
                        <a:t>RESULTADO ESPERADO</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35560">
                        <a:spcBef>
                          <a:spcPts val="145"/>
                        </a:spcBef>
                        <a:spcAft>
                          <a:spcPts val="0"/>
                        </a:spcAft>
                      </a:pPr>
                      <a:r>
                        <a:rPr lang="pt-BR" sz="1200">
                          <a:solidFill>
                            <a:srgbClr val="002060"/>
                          </a:solidFill>
                          <a:effectLst/>
                        </a:rPr>
                        <a:t>INDICADORES</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108585">
                        <a:spcBef>
                          <a:spcPts val="145"/>
                        </a:spcBef>
                        <a:spcAft>
                          <a:spcPts val="0"/>
                        </a:spcAft>
                      </a:pPr>
                      <a:r>
                        <a:rPr lang="pt-BR" sz="1200">
                          <a:solidFill>
                            <a:srgbClr val="002060"/>
                          </a:solidFill>
                          <a:effectLst/>
                        </a:rPr>
                        <a:t>INÍCIO</a:t>
                      </a:r>
                      <a:endParaRPr lang="pt-BR" sz="110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marL="120015">
                        <a:spcBef>
                          <a:spcPts val="145"/>
                        </a:spcBef>
                        <a:spcAft>
                          <a:spcPts val="0"/>
                        </a:spcAft>
                      </a:pPr>
                      <a:r>
                        <a:rPr lang="pt-BR" sz="1200" dirty="0">
                          <a:solidFill>
                            <a:srgbClr val="002060"/>
                          </a:solidFill>
                          <a:effectLst/>
                        </a:rPr>
                        <a:t>FINAL</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1"/>
                  </a:ext>
                </a:extLst>
              </a:tr>
              <a:tr h="309902">
                <a:tc>
                  <a:txBody>
                    <a:bodyPr/>
                    <a:lstStyle/>
                    <a:p>
                      <a:pPr>
                        <a:spcAft>
                          <a:spcPts val="0"/>
                        </a:spcAft>
                      </a:pPr>
                      <a:r>
                        <a:rPr lang="pt-BR" sz="1200" dirty="0">
                          <a:solidFill>
                            <a:srgbClr val="002060"/>
                          </a:solidFill>
                          <a:effectLst/>
                          <a:latin typeface="+mn-lt"/>
                          <a:ea typeface="+mn-ea"/>
                          <a:cs typeface="+mn-cs"/>
                        </a:rPr>
                        <a:t>Capacitação e motivação de profissionais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Palestras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500 pessoas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lista de presença</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a:t>
                      </a:r>
                      <a:r>
                        <a:rPr lang="pt-BR" sz="1200" dirty="0" err="1">
                          <a:solidFill>
                            <a:srgbClr val="002060"/>
                          </a:solidFill>
                          <a:effectLst/>
                        </a:rPr>
                        <a:t>dd</a:t>
                      </a:r>
                      <a:r>
                        <a:rPr lang="pt-BR" sz="1200" dirty="0">
                          <a:solidFill>
                            <a:srgbClr val="002060"/>
                          </a:solidFill>
                          <a:effectLst/>
                        </a:rPr>
                        <a:t>/mm</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err="1">
                          <a:solidFill>
                            <a:srgbClr val="002060"/>
                          </a:solidFill>
                          <a:effectLst/>
                        </a:rPr>
                        <a:t>Dd</a:t>
                      </a:r>
                      <a:r>
                        <a:rPr lang="pt-BR" sz="1200" dirty="0">
                          <a:solidFill>
                            <a:srgbClr val="002060"/>
                          </a:solidFill>
                          <a:effectLst/>
                        </a:rPr>
                        <a:t>/mm </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2"/>
                  </a:ext>
                </a:extLst>
              </a:tr>
              <a:tr h="729238">
                <a:tc>
                  <a:txBody>
                    <a:bodyPr/>
                    <a:lstStyle/>
                    <a:p>
                      <a:pPr>
                        <a:spcAft>
                          <a:spcPts val="0"/>
                        </a:spcAft>
                      </a:pPr>
                      <a:r>
                        <a:rPr lang="pt-BR" sz="1200" dirty="0">
                          <a:solidFill>
                            <a:srgbClr val="002060"/>
                          </a:solidFill>
                          <a:effectLst/>
                        </a:rPr>
                        <a:t>Oferecer um ambiente, ergonômico,</a:t>
                      </a:r>
                      <a:r>
                        <a:rPr lang="pt-BR" sz="1200" baseline="0" dirty="0">
                          <a:solidFill>
                            <a:srgbClr val="002060"/>
                          </a:solidFill>
                          <a:effectLst/>
                        </a:rPr>
                        <a:t> padronizado e sem riscos. </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Realização</a:t>
                      </a:r>
                      <a:r>
                        <a:rPr lang="pt-BR" sz="1200" baseline="0" dirty="0">
                          <a:solidFill>
                            <a:srgbClr val="002060"/>
                          </a:solidFill>
                          <a:effectLst/>
                        </a:rPr>
                        <a:t> do processo licitatório</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XX novos móveis,</a:t>
                      </a:r>
                      <a:r>
                        <a:rPr lang="pt-BR" sz="1200" baseline="0" dirty="0">
                          <a:solidFill>
                            <a:srgbClr val="002060"/>
                          </a:solidFill>
                          <a:effectLst/>
                        </a:rPr>
                        <a:t> ambiente padronizado, zero acidentes.</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Relatório</a:t>
                      </a:r>
                      <a:r>
                        <a:rPr lang="pt-BR" sz="1200" baseline="0" dirty="0">
                          <a:solidFill>
                            <a:srgbClr val="002060"/>
                          </a:solidFill>
                          <a:effectLst/>
                        </a:rPr>
                        <a:t> da aquisição e registro fotográfico</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a:solidFill>
                            <a:srgbClr val="002060"/>
                          </a:solidFill>
                          <a:effectLst/>
                        </a:rPr>
                        <a:t> </a:t>
                      </a:r>
                      <a:r>
                        <a:rPr lang="pt-BR" sz="1200" dirty="0" err="1">
                          <a:solidFill>
                            <a:srgbClr val="002060"/>
                          </a:solidFill>
                          <a:effectLst/>
                        </a:rPr>
                        <a:t>dd</a:t>
                      </a:r>
                      <a:r>
                        <a:rPr lang="pt-BR" sz="1200" dirty="0">
                          <a:solidFill>
                            <a:srgbClr val="002060"/>
                          </a:solidFill>
                          <a:effectLst/>
                        </a:rPr>
                        <a:t>/mm</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spcAft>
                          <a:spcPts val="0"/>
                        </a:spcAft>
                      </a:pPr>
                      <a:r>
                        <a:rPr lang="pt-BR" sz="1200" dirty="0" err="1">
                          <a:solidFill>
                            <a:srgbClr val="002060"/>
                          </a:solidFill>
                          <a:effectLst/>
                        </a:rPr>
                        <a:t>Dd</a:t>
                      </a:r>
                      <a:r>
                        <a:rPr lang="pt-BR" sz="1200" dirty="0">
                          <a:solidFill>
                            <a:srgbClr val="002060"/>
                          </a:solidFill>
                          <a:effectLst/>
                        </a:rPr>
                        <a:t>/mm </a:t>
                      </a:r>
                      <a:endParaRPr lang="pt-BR" sz="1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2" name="Título 1"/>
          <p:cNvSpPr txBox="1">
            <a:spLocks/>
          </p:cNvSpPr>
          <p:nvPr/>
        </p:nvSpPr>
        <p:spPr>
          <a:xfrm>
            <a:off x="1650996" y="3945467"/>
            <a:ext cx="9017005" cy="3005667"/>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pt-BR" b="1" dirty="0">
                <a:solidFill>
                  <a:srgbClr val="002060"/>
                </a:solidFill>
                <a:latin typeface="Arial" panose="020B0604020202020204" pitchFamily="34" charset="0"/>
                <a:cs typeface="Arial" panose="020B0604020202020204" pitchFamily="34" charset="0"/>
              </a:rPr>
              <a:t>Indicadores de Execução: São os instrumentos que medem o desempenho do projeto, a comprovação do resultado. Deve ser passível de aferição, coerente com os objetivos estabelecidos, sensível à contribuição das principais ações e apurável em tempo oportuno. O indicador permite mensurar a eficácia, eficiência ou efetividade alcançada com a execução do projeto. O próprio Conselho Regional e/ou demais entidades e instituições deve formular indicadores de controle da execução do projeto, para facilitar as fiscalizações do COFEN, de forma não extrapolar índices e atividades.</a:t>
            </a:r>
            <a:endParaRPr lang="pt-BR" dirty="0">
              <a:solidFill>
                <a:srgbClr val="002060"/>
              </a:solidFill>
              <a:latin typeface="Arial" panose="020B0604020202020204" pitchFamily="34" charset="0"/>
              <a:cs typeface="Arial" panose="020B0604020202020204" pitchFamily="34" charset="0"/>
            </a:endParaRPr>
          </a:p>
        </p:txBody>
      </p:sp>
      <p:sp>
        <p:nvSpPr>
          <p:cNvPr id="6" name="Título 1"/>
          <p:cNvSpPr txBox="1">
            <a:spLocks/>
          </p:cNvSpPr>
          <p:nvPr/>
        </p:nvSpPr>
        <p:spPr>
          <a:xfrm>
            <a:off x="1744132" y="-237068"/>
            <a:ext cx="7653866" cy="1430866"/>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cap="none">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Elaboração do Plano de Trabalho</a:t>
            </a:r>
            <a:endParaRPr lang="pt-BR" sz="22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ítulo 1"/>
          <p:cNvSpPr txBox="1">
            <a:spLocks/>
          </p:cNvSpPr>
          <p:nvPr/>
        </p:nvSpPr>
        <p:spPr>
          <a:xfrm>
            <a:off x="1744132" y="804334"/>
            <a:ext cx="9169402" cy="101599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Anexo XI da Resolução </a:t>
            </a:r>
            <a:r>
              <a:rPr lang="pt-BR" sz="21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555/2017</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6694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p:cNvSpPr txBox="1">
            <a:spLocks/>
          </p:cNvSpPr>
          <p:nvPr/>
        </p:nvSpPr>
        <p:spPr>
          <a:xfrm>
            <a:off x="1524001" y="1464733"/>
            <a:ext cx="9017005" cy="948268"/>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pt-BR" b="1" dirty="0">
                <a:solidFill>
                  <a:srgbClr val="002060"/>
                </a:solidFill>
                <a:latin typeface="Arial" panose="020B0604020202020204" pitchFamily="34" charset="0"/>
                <a:cs typeface="Arial" panose="020B0604020202020204" pitchFamily="34" charset="0"/>
              </a:rPr>
              <a:t>PLANILHA ORÇAMENTÁRIA:</a:t>
            </a:r>
            <a:endParaRPr lang="pt-BR" dirty="0">
              <a:solidFill>
                <a:srgbClr val="002060"/>
              </a:solidFill>
              <a:latin typeface="Arial" panose="020B0604020202020204" pitchFamily="34" charset="0"/>
              <a:cs typeface="Arial" panose="020B0604020202020204" pitchFamily="34" charset="0"/>
            </a:endParaRPr>
          </a:p>
        </p:txBody>
      </p:sp>
      <p:pic>
        <p:nvPicPr>
          <p:cNvPr id="3" name="Imagem 2"/>
          <p:cNvPicPr>
            <a:picLocks noChangeAspect="1"/>
          </p:cNvPicPr>
          <p:nvPr/>
        </p:nvPicPr>
        <p:blipFill>
          <a:blip r:embed="rId2"/>
          <a:stretch>
            <a:fillRect/>
          </a:stretch>
        </p:blipFill>
        <p:spPr>
          <a:xfrm>
            <a:off x="2127706" y="2499147"/>
            <a:ext cx="7785997" cy="3207387"/>
          </a:xfrm>
          <a:prstGeom prst="rect">
            <a:avLst/>
          </a:prstGeom>
        </p:spPr>
      </p:pic>
      <p:sp>
        <p:nvSpPr>
          <p:cNvPr id="6" name="Título 1"/>
          <p:cNvSpPr txBox="1">
            <a:spLocks/>
          </p:cNvSpPr>
          <p:nvPr/>
        </p:nvSpPr>
        <p:spPr>
          <a:xfrm>
            <a:off x="1744132" y="-237068"/>
            <a:ext cx="7653866" cy="1430866"/>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cap="none">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Elaboração do Plano de Trabalho</a:t>
            </a:r>
            <a:endParaRPr lang="pt-BR" sz="22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ítulo 1"/>
          <p:cNvSpPr txBox="1">
            <a:spLocks/>
          </p:cNvSpPr>
          <p:nvPr/>
        </p:nvSpPr>
        <p:spPr>
          <a:xfrm>
            <a:off x="1744132" y="804334"/>
            <a:ext cx="9169402" cy="101599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Anexo XI da Resolução </a:t>
            </a:r>
            <a:r>
              <a:rPr lang="pt-BR" sz="21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555/2017</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046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p:cNvSpPr txBox="1">
            <a:spLocks/>
          </p:cNvSpPr>
          <p:nvPr/>
        </p:nvSpPr>
        <p:spPr>
          <a:xfrm>
            <a:off x="1524001" y="1464733"/>
            <a:ext cx="9017005" cy="948268"/>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pt-BR" b="1" dirty="0">
                <a:solidFill>
                  <a:srgbClr val="002060"/>
                </a:solidFill>
                <a:latin typeface="Arial" panose="020B0604020202020204" pitchFamily="34" charset="0"/>
                <a:cs typeface="Arial" panose="020B0604020202020204" pitchFamily="34" charset="0"/>
              </a:rPr>
              <a:t>PLANILHA DE EXECUÇÃO:</a:t>
            </a:r>
            <a:endParaRPr lang="pt-BR" dirty="0">
              <a:solidFill>
                <a:srgbClr val="002060"/>
              </a:solidFill>
              <a:latin typeface="Arial" panose="020B0604020202020204" pitchFamily="34" charset="0"/>
              <a:cs typeface="Arial" panose="020B0604020202020204" pitchFamily="34" charset="0"/>
            </a:endParaRPr>
          </a:p>
        </p:txBody>
      </p:sp>
      <p:pic>
        <p:nvPicPr>
          <p:cNvPr id="4" name="Imagem 3"/>
          <p:cNvPicPr>
            <a:picLocks noChangeAspect="1"/>
          </p:cNvPicPr>
          <p:nvPr/>
        </p:nvPicPr>
        <p:blipFill>
          <a:blip r:embed="rId2"/>
          <a:stretch>
            <a:fillRect/>
          </a:stretch>
        </p:blipFill>
        <p:spPr>
          <a:xfrm>
            <a:off x="2161572" y="2413001"/>
            <a:ext cx="7668229" cy="3866678"/>
          </a:xfrm>
          <a:prstGeom prst="rect">
            <a:avLst/>
          </a:prstGeom>
        </p:spPr>
      </p:pic>
      <p:sp>
        <p:nvSpPr>
          <p:cNvPr id="6" name="Título 1"/>
          <p:cNvSpPr txBox="1">
            <a:spLocks/>
          </p:cNvSpPr>
          <p:nvPr/>
        </p:nvSpPr>
        <p:spPr>
          <a:xfrm>
            <a:off x="1744132" y="-237068"/>
            <a:ext cx="7653866" cy="1430866"/>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cap="none">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Elaboração do Plano de Trabalho</a:t>
            </a:r>
            <a:endParaRPr lang="pt-BR" sz="22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ítulo 1"/>
          <p:cNvSpPr txBox="1">
            <a:spLocks/>
          </p:cNvSpPr>
          <p:nvPr/>
        </p:nvSpPr>
        <p:spPr>
          <a:xfrm>
            <a:off x="1744132" y="804334"/>
            <a:ext cx="9169402" cy="101599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Anexo XI da Resolução </a:t>
            </a:r>
            <a:r>
              <a:rPr lang="pt-BR" sz="21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555/2017</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332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93543" y="879977"/>
            <a:ext cx="8534400" cy="736600"/>
          </a:xfrm>
        </p:spPr>
        <p:txBody>
          <a:bodyPr/>
          <a:lstStyle/>
          <a:p>
            <a:r>
              <a:rPr lang="pt-BR" dirty="0">
                <a:solidFill>
                  <a:srgbClr val="C00000"/>
                </a:solidFill>
                <a:effectLst>
                  <a:outerShdw blurRad="38100" dist="38100" dir="2700000" algn="tl">
                    <a:srgbClr val="000000">
                      <a:alpha val="43137"/>
                    </a:srgbClr>
                  </a:outerShdw>
                </a:effectLst>
                <a:latin typeface="Arial Rounded MT Bold" panose="020F0704030504030204" pitchFamily="34" charset="0"/>
              </a:rPr>
              <a:t>Quem sou:</a:t>
            </a:r>
          </a:p>
        </p:txBody>
      </p:sp>
      <p:sp>
        <p:nvSpPr>
          <p:cNvPr id="10" name="CaixaDeTexto 9"/>
          <p:cNvSpPr txBox="1"/>
          <p:nvPr/>
        </p:nvSpPr>
        <p:spPr>
          <a:xfrm>
            <a:off x="786849" y="1916404"/>
            <a:ext cx="6893455" cy="3693319"/>
          </a:xfrm>
          <a:prstGeom prst="rect">
            <a:avLst/>
          </a:prstGeom>
          <a:noFill/>
        </p:spPr>
        <p:txBody>
          <a:bodyPr wrap="square" rtlCol="0">
            <a:spAutoFit/>
          </a:bodyPr>
          <a:lstStyle/>
          <a:p>
            <a:pPr marL="285750" indent="-285750">
              <a:buFont typeface="Arial" panose="020B0604020202020204" pitchFamily="34" charset="0"/>
              <a:buChar char="•"/>
            </a:pPr>
            <a:r>
              <a:rPr lang="pt-BR" dirty="0">
                <a:effectLst>
                  <a:outerShdw blurRad="38100" dist="38100" dir="2700000" algn="tl">
                    <a:srgbClr val="000000">
                      <a:alpha val="43137"/>
                    </a:srgbClr>
                  </a:outerShdw>
                </a:effectLst>
                <a:latin typeface="Arial Rounded MT Bold" panose="020F0704030504030204" pitchFamily="34" charset="0"/>
              </a:rPr>
              <a:t>Chefe da Divisão de Infraestrutura e Suprimentos (atual)</a:t>
            </a:r>
          </a:p>
          <a:p>
            <a:pPr marL="285750" indent="-285750">
              <a:buFont typeface="Arial" panose="020B0604020202020204" pitchFamily="34" charset="0"/>
              <a:buChar char="•"/>
            </a:pPr>
            <a:endParaRPr lang="pt-BR" dirty="0">
              <a:effectLst>
                <a:outerShdw blurRad="38100" dist="38100" dir="2700000" algn="tl">
                  <a:srgbClr val="000000">
                    <a:alpha val="43137"/>
                  </a:srgbClr>
                </a:outerShdw>
              </a:effectLst>
              <a:latin typeface="Arial Rounded MT Bold" panose="020F0704030504030204" pitchFamily="34" charset="0"/>
            </a:endParaRPr>
          </a:p>
          <a:p>
            <a:pPr marL="285750" indent="-285750">
              <a:buFont typeface="Arial" panose="020B0604020202020204" pitchFamily="34" charset="0"/>
              <a:buChar char="•"/>
            </a:pPr>
            <a:r>
              <a:rPr lang="pt-BR" dirty="0">
                <a:effectLst>
                  <a:outerShdw blurRad="38100" dist="38100" dir="2700000" algn="tl">
                    <a:srgbClr val="000000">
                      <a:alpha val="43137"/>
                    </a:srgbClr>
                  </a:outerShdw>
                </a:effectLst>
                <a:latin typeface="Arial Rounded MT Bold" panose="020F0704030504030204" pitchFamily="34" charset="0"/>
              </a:rPr>
              <a:t>Chefe do Setor de Gestão de Convênios, Setor de Compras e Contratações, Presidente da CPL e Pregoeiro</a:t>
            </a:r>
          </a:p>
          <a:p>
            <a:pPr marL="285750" indent="-285750">
              <a:buFont typeface="Arial" panose="020B0604020202020204" pitchFamily="34" charset="0"/>
              <a:buChar char="•"/>
            </a:pPr>
            <a:endParaRPr lang="pt-BR" dirty="0">
              <a:effectLst>
                <a:outerShdw blurRad="38100" dist="38100" dir="2700000" algn="tl">
                  <a:srgbClr val="000000">
                    <a:alpha val="43137"/>
                  </a:srgbClr>
                </a:outerShdw>
              </a:effectLst>
              <a:latin typeface="Arial Rounded MT Bold" panose="020F0704030504030204" pitchFamily="34" charset="0"/>
            </a:endParaRPr>
          </a:p>
          <a:p>
            <a:pPr marL="285750" indent="-285750">
              <a:buFont typeface="Arial" panose="020B0604020202020204" pitchFamily="34" charset="0"/>
              <a:buChar char="•"/>
            </a:pPr>
            <a:r>
              <a:rPr lang="pt-BR" dirty="0">
                <a:effectLst>
                  <a:outerShdw blurRad="38100" dist="38100" dir="2700000" algn="tl">
                    <a:srgbClr val="000000">
                      <a:alpha val="43137"/>
                    </a:srgbClr>
                  </a:outerShdw>
                </a:effectLst>
                <a:latin typeface="Arial Rounded MT Bold" panose="020F0704030504030204" pitchFamily="34" charset="0"/>
              </a:rPr>
              <a:t>Há 14 anos no Cofen</a:t>
            </a:r>
            <a:br>
              <a:rPr lang="pt-BR" dirty="0">
                <a:effectLst>
                  <a:outerShdw blurRad="38100" dist="38100" dir="2700000" algn="tl">
                    <a:srgbClr val="000000">
                      <a:alpha val="43137"/>
                    </a:srgbClr>
                  </a:outerShdw>
                </a:effectLst>
                <a:latin typeface="Arial Rounded MT Bold" panose="020F0704030504030204" pitchFamily="34" charset="0"/>
              </a:rPr>
            </a:br>
            <a:endParaRPr lang="pt-BR" dirty="0">
              <a:effectLst>
                <a:outerShdw blurRad="38100" dist="38100" dir="2700000" algn="tl">
                  <a:srgbClr val="000000">
                    <a:alpha val="43137"/>
                  </a:srgbClr>
                </a:outerShdw>
              </a:effectLst>
              <a:latin typeface="Arial Rounded MT Bold" panose="020F0704030504030204" pitchFamily="34" charset="0"/>
            </a:endParaRPr>
          </a:p>
          <a:p>
            <a:pPr marL="285750" indent="-285750">
              <a:buFont typeface="Arial" panose="020B0604020202020204" pitchFamily="34" charset="0"/>
              <a:buChar char="•"/>
            </a:pPr>
            <a:r>
              <a:rPr lang="pt-BR" dirty="0">
                <a:effectLst>
                  <a:outerShdw blurRad="38100" dist="38100" dir="2700000" algn="tl">
                    <a:srgbClr val="000000">
                      <a:alpha val="43137"/>
                    </a:srgbClr>
                  </a:outerShdw>
                </a:effectLst>
                <a:latin typeface="Arial Rounded MT Bold" panose="020F0704030504030204" pitchFamily="34" charset="0"/>
              </a:rPr>
              <a:t>Formado em Comunicação Social pela Universidade Federal Fluminense</a:t>
            </a:r>
          </a:p>
          <a:p>
            <a:pPr marL="285750" indent="-285750">
              <a:buFont typeface="Arial" panose="020B0604020202020204" pitchFamily="34" charset="0"/>
              <a:buChar char="•"/>
            </a:pPr>
            <a:endParaRPr lang="pt-BR" dirty="0">
              <a:effectLst>
                <a:outerShdw blurRad="38100" dist="38100" dir="2700000" algn="tl">
                  <a:srgbClr val="000000">
                    <a:alpha val="43137"/>
                  </a:srgbClr>
                </a:outerShdw>
              </a:effectLst>
              <a:latin typeface="Arial Rounded MT Bold" panose="020F0704030504030204" pitchFamily="34" charset="0"/>
            </a:endParaRPr>
          </a:p>
          <a:p>
            <a:pPr marL="285750" indent="-285750">
              <a:buFont typeface="Arial" panose="020B0604020202020204" pitchFamily="34" charset="0"/>
              <a:buChar char="•"/>
            </a:pPr>
            <a:r>
              <a:rPr lang="pt-BR" dirty="0">
                <a:effectLst>
                  <a:outerShdw blurRad="38100" dist="38100" dir="2700000" algn="tl">
                    <a:srgbClr val="000000">
                      <a:alpha val="43137"/>
                    </a:srgbClr>
                  </a:outerShdw>
                </a:effectLst>
                <a:latin typeface="Arial Rounded MT Bold" panose="020F0704030504030204" pitchFamily="34" charset="0"/>
              </a:rPr>
              <a:t>Administração pela Universidade Federal Fluminense</a:t>
            </a:r>
            <a:br>
              <a:rPr lang="pt-BR" dirty="0">
                <a:effectLst>
                  <a:outerShdw blurRad="38100" dist="38100" dir="2700000" algn="tl">
                    <a:srgbClr val="000000">
                      <a:alpha val="43137"/>
                    </a:srgbClr>
                  </a:outerShdw>
                </a:effectLst>
                <a:latin typeface="Arial Rounded MT Bold" panose="020F0704030504030204" pitchFamily="34" charset="0"/>
              </a:rPr>
            </a:br>
            <a:endParaRPr lang="pt-BR" dirty="0">
              <a:effectLst>
                <a:outerShdw blurRad="38100" dist="38100" dir="2700000" algn="tl">
                  <a:srgbClr val="000000">
                    <a:alpha val="43137"/>
                  </a:srgbClr>
                </a:outerShdw>
              </a:effectLst>
              <a:latin typeface="Arial Rounded MT Bold" panose="020F0704030504030204" pitchFamily="34" charset="0"/>
            </a:endParaRPr>
          </a:p>
          <a:p>
            <a:pPr marL="285750" indent="-285750">
              <a:buFont typeface="Arial" panose="020B0604020202020204" pitchFamily="34" charset="0"/>
              <a:buChar char="•"/>
            </a:pPr>
            <a:r>
              <a:rPr lang="pt-BR" dirty="0">
                <a:effectLst>
                  <a:outerShdw blurRad="38100" dist="38100" dir="2700000" algn="tl">
                    <a:srgbClr val="000000">
                      <a:alpha val="43137"/>
                    </a:srgbClr>
                  </a:outerShdw>
                </a:effectLst>
                <a:latin typeface="Arial Rounded MT Bold" panose="020F0704030504030204" pitchFamily="34" charset="0"/>
              </a:rPr>
              <a:t>MBA em Gestão de Recursos Humanos</a:t>
            </a:r>
          </a:p>
        </p:txBody>
      </p:sp>
    </p:spTree>
    <p:extLst>
      <p:ext uri="{BB962C8B-B14F-4D97-AF65-F5344CB8AC3E}">
        <p14:creationId xmlns:p14="http://schemas.microsoft.com/office/powerpoint/2010/main" val="1248949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p:cNvSpPr txBox="1">
            <a:spLocks/>
          </p:cNvSpPr>
          <p:nvPr/>
        </p:nvSpPr>
        <p:spPr>
          <a:xfrm>
            <a:off x="1524001" y="1464733"/>
            <a:ext cx="9017005" cy="948268"/>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r>
              <a:rPr lang="pt-BR" b="1" dirty="0">
                <a:solidFill>
                  <a:srgbClr val="002060"/>
                </a:solidFill>
                <a:latin typeface="Arial" panose="020B0604020202020204" pitchFamily="34" charset="0"/>
                <a:cs typeface="Arial" panose="020B0604020202020204" pitchFamily="34" charset="0"/>
              </a:rPr>
              <a:t>PLANILHA TOTAL DE GASTOS:</a:t>
            </a:r>
            <a:endParaRPr lang="pt-BR" dirty="0">
              <a:solidFill>
                <a:srgbClr val="002060"/>
              </a:solidFill>
              <a:latin typeface="Arial" panose="020B0604020202020204" pitchFamily="34" charset="0"/>
              <a:cs typeface="Arial" panose="020B0604020202020204" pitchFamily="34" charset="0"/>
            </a:endParaRPr>
          </a:p>
        </p:txBody>
      </p:sp>
      <p:pic>
        <p:nvPicPr>
          <p:cNvPr id="3" name="Imagem 2"/>
          <p:cNvPicPr>
            <a:picLocks noChangeAspect="1"/>
          </p:cNvPicPr>
          <p:nvPr/>
        </p:nvPicPr>
        <p:blipFill>
          <a:blip r:embed="rId2"/>
          <a:stretch>
            <a:fillRect/>
          </a:stretch>
        </p:blipFill>
        <p:spPr>
          <a:xfrm>
            <a:off x="1458838" y="2726465"/>
            <a:ext cx="9393822" cy="3157868"/>
          </a:xfrm>
          <a:prstGeom prst="rect">
            <a:avLst/>
          </a:prstGeom>
        </p:spPr>
      </p:pic>
      <p:sp>
        <p:nvSpPr>
          <p:cNvPr id="6" name="Título 1"/>
          <p:cNvSpPr txBox="1">
            <a:spLocks/>
          </p:cNvSpPr>
          <p:nvPr/>
        </p:nvSpPr>
        <p:spPr>
          <a:xfrm>
            <a:off x="1744132" y="-237068"/>
            <a:ext cx="7653866" cy="1430866"/>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cap="none">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Elaboração do Plano de Trabalho</a:t>
            </a:r>
            <a:endParaRPr lang="pt-BR" sz="22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ítulo 1"/>
          <p:cNvSpPr txBox="1">
            <a:spLocks/>
          </p:cNvSpPr>
          <p:nvPr/>
        </p:nvSpPr>
        <p:spPr>
          <a:xfrm>
            <a:off x="1744132" y="804334"/>
            <a:ext cx="9169402" cy="101599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Anexo XI da Resolução </a:t>
            </a:r>
            <a:r>
              <a:rPr lang="pt-BR" sz="2100" b="1"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21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555/2017</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0928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660326" y="1291166"/>
            <a:ext cx="9169402" cy="4275667"/>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600"/>
              </a:spcBef>
            </a:pPr>
            <a:r>
              <a:rPr lang="pt-BR"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Hora de juntar a documentação.</a:t>
            </a:r>
            <a:br>
              <a:rPr lang="pt-BR"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br>
            <a:endParaRPr lang="pt-BR" sz="22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3522827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650996" y="719667"/>
            <a:ext cx="9017005" cy="5994400"/>
          </a:xfrm>
          <a:prstGeom prst="rect">
            <a:avLst/>
          </a:prstGeom>
          <a:effectLst/>
        </p:spPr>
        <p:txBody>
          <a:bodyPr vert="horz" lIns="91440" tIns="45720" rIns="91440" bIns="45720" rtlCol="0" anchor="ctr">
            <a:normAutofit fontScale="60000" lnSpcReduction="200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Estatuto/ Regimento Interno;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 Ata de eleição da presidência em exercício;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 Prova de inscrição junto ao Cadastro Nacional de Pessoas Jurídicas – CNPJ;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 Cédula de identidade e CPF do representante;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 Certidão conjunta de regularidade fornecida pela Secretaria da Receita Federal/ Procuradoria Geral da Fazenda/INSS/Dívida Ativa;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 Certificado de regularidade do Fundo de Garantia por Tempo de Serviço – FGTS;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 Comprovante de abertura de conta específica para o projeto, fornecida pelo Banco do Brasil S/A ou pela Caixa Econômica Federal;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 Declaração expressa do proponente, sob as penas do artigo 299 do Código Penal, de que não se encontra em mora e nem em débito junto a qualquer órgão ou entidade da Administração Pública Federal Direta e Indireta.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Declaração de que dispõe de capacidade técnica necessária à implantação e ao funcionamento do projeto; </a:t>
            </a:r>
          </a:p>
          <a:p>
            <a:pPr>
              <a:lnSpc>
                <a:spcPct val="120000"/>
              </a:lnSpc>
              <a:spcBef>
                <a:spcPts val="1200"/>
              </a:spcBef>
            </a:pPr>
            <a:r>
              <a:rPr lang="pt-BR" sz="27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 Mapa de apuração com análise crítica juntamente com os documentos da pesquisa de preços.</a:t>
            </a:r>
            <a:br>
              <a:rPr lang="pt-BR"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pt-BR" sz="22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 name="Título 1"/>
          <p:cNvSpPr>
            <a:spLocks noGrp="1"/>
          </p:cNvSpPr>
          <p:nvPr>
            <p:ph type="title"/>
          </p:nvPr>
        </p:nvSpPr>
        <p:spPr>
          <a:xfrm>
            <a:off x="1744132" y="-253994"/>
            <a:ext cx="7653866" cy="1430866"/>
          </a:xfrm>
        </p:spPr>
        <p:txBody>
          <a:bodyPr>
            <a:normAutofit/>
          </a:bodyPr>
          <a:lstStyle/>
          <a:p>
            <a:r>
              <a:rPr lang="pt-BR" sz="24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Manual de Gestão de Convênios Res. 624/2019</a:t>
            </a:r>
            <a:endParaRPr lang="pt-BR" sz="18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2390558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5512" y="741957"/>
            <a:ext cx="9169402" cy="1430866"/>
          </a:xfrm>
        </p:spPr>
        <p:txBody>
          <a:bodyPr>
            <a:normAutofit/>
          </a:bodyPr>
          <a:lstStyle/>
          <a:p>
            <a:r>
              <a:rPr lang="pt-BR" sz="36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Rito adotado no </a:t>
            </a:r>
            <a:r>
              <a:rPr lang="pt-BR" sz="3600" cap="none" dirty="0" err="1">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Cofen</a:t>
            </a:r>
            <a:r>
              <a:rPr lang="pt-BR" sz="36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para </a:t>
            </a:r>
            <a:br>
              <a:rPr lang="pt-BR" sz="36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br>
            <a:r>
              <a:rPr lang="pt-BR" sz="36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realização de um procedimento licitatório:</a:t>
            </a:r>
            <a:endParaRPr lang="pt-BR" sz="36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p:txBody>
      </p:sp>
      <p:sp>
        <p:nvSpPr>
          <p:cNvPr id="3" name="Título 1"/>
          <p:cNvSpPr txBox="1">
            <a:spLocks/>
          </p:cNvSpPr>
          <p:nvPr/>
        </p:nvSpPr>
        <p:spPr>
          <a:xfrm>
            <a:off x="1511299" y="2325568"/>
            <a:ext cx="9169402" cy="4275667"/>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spcBef>
                <a:spcPts val="600"/>
              </a:spcBef>
              <a:buFont typeface="Arial" panose="020B0604020202020204" pitchFamily="34" charset="0"/>
              <a:buChar char="•"/>
            </a:pPr>
            <a:r>
              <a:rPr lang="pt-BR" cap="none" dirty="0">
                <a:solidFill>
                  <a:srgbClr val="002060"/>
                </a:solidFill>
                <a:latin typeface="Arial" panose="020B0604020202020204" pitchFamily="34" charset="0"/>
                <a:cs typeface="Arial" panose="020B0604020202020204" pitchFamily="34" charset="0"/>
              </a:rPr>
              <a:t>Definição dos requisitos da contratação – DFD, ETP, TR/ PB</a:t>
            </a:r>
          </a:p>
          <a:p>
            <a:pPr marL="457200" indent="-457200">
              <a:spcBef>
                <a:spcPts val="600"/>
              </a:spcBef>
              <a:buFont typeface="Arial" panose="020B0604020202020204" pitchFamily="34" charset="0"/>
              <a:buChar char="•"/>
            </a:pPr>
            <a:r>
              <a:rPr lang="pt-BR" cap="none" dirty="0">
                <a:solidFill>
                  <a:srgbClr val="002060"/>
                </a:solidFill>
                <a:latin typeface="Arial" panose="020B0604020202020204" pitchFamily="34" charset="0"/>
                <a:cs typeface="Arial" panose="020B0604020202020204" pitchFamily="34" charset="0"/>
              </a:rPr>
              <a:t>Cotação de preços  - Quadro comparativo</a:t>
            </a:r>
          </a:p>
          <a:p>
            <a:pPr marL="457200" indent="-457200">
              <a:spcBef>
                <a:spcPts val="600"/>
              </a:spcBef>
              <a:buFont typeface="Arial" panose="020B0604020202020204" pitchFamily="34" charset="0"/>
              <a:buChar char="•"/>
            </a:pPr>
            <a:r>
              <a:rPr lang="pt-BR" cap="none" dirty="0">
                <a:solidFill>
                  <a:srgbClr val="002060"/>
                </a:solidFill>
                <a:latin typeface="Arial" panose="020B0604020202020204" pitchFamily="34" charset="0"/>
                <a:cs typeface="Arial" panose="020B0604020202020204" pitchFamily="34" charset="0"/>
              </a:rPr>
              <a:t>Análise Crítica dos preços </a:t>
            </a:r>
          </a:p>
          <a:p>
            <a:pPr marL="457200" indent="-457200">
              <a:spcBef>
                <a:spcPts val="600"/>
              </a:spcBef>
              <a:buFont typeface="Arial" panose="020B0604020202020204" pitchFamily="34" charset="0"/>
              <a:buChar char="•"/>
            </a:pPr>
            <a:r>
              <a:rPr lang="pt-BR" cap="none" dirty="0">
                <a:solidFill>
                  <a:srgbClr val="002060"/>
                </a:solidFill>
                <a:latin typeface="Arial" panose="020B0604020202020204" pitchFamily="34" charset="0"/>
                <a:cs typeface="Arial" panose="020B0604020202020204" pitchFamily="34" charset="0"/>
              </a:rPr>
              <a:t>Dotação Orçamentária – </a:t>
            </a:r>
            <a:r>
              <a:rPr lang="pt-BR" cap="none" dirty="0" err="1">
                <a:solidFill>
                  <a:srgbClr val="002060"/>
                </a:solidFill>
                <a:latin typeface="Arial" panose="020B0604020202020204" pitchFamily="34" charset="0"/>
                <a:cs typeface="Arial" panose="020B0604020202020204" pitchFamily="34" charset="0"/>
              </a:rPr>
              <a:t>Pré</a:t>
            </a:r>
            <a:r>
              <a:rPr lang="pt-BR" cap="none" dirty="0">
                <a:solidFill>
                  <a:srgbClr val="002060"/>
                </a:solidFill>
                <a:latin typeface="Arial" panose="020B0604020202020204" pitchFamily="34" charset="0"/>
                <a:cs typeface="Arial" panose="020B0604020202020204" pitchFamily="34" charset="0"/>
              </a:rPr>
              <a:t>-empenho</a:t>
            </a:r>
          </a:p>
          <a:p>
            <a:pPr marL="457200" indent="-457200">
              <a:spcBef>
                <a:spcPts val="600"/>
              </a:spcBef>
              <a:buFont typeface="Arial" panose="020B0604020202020204" pitchFamily="34" charset="0"/>
              <a:buChar char="•"/>
            </a:pPr>
            <a:r>
              <a:rPr lang="pt-BR" cap="none" dirty="0">
                <a:solidFill>
                  <a:srgbClr val="002060"/>
                </a:solidFill>
                <a:latin typeface="Arial" panose="020B0604020202020204" pitchFamily="34" charset="0"/>
                <a:cs typeface="Arial" panose="020B0604020202020204" pitchFamily="34" charset="0"/>
              </a:rPr>
              <a:t>Disponibilidade Financeira </a:t>
            </a:r>
          </a:p>
          <a:p>
            <a:pPr marL="457200" indent="-457200">
              <a:spcBef>
                <a:spcPts val="600"/>
              </a:spcBef>
              <a:buFont typeface="Arial" panose="020B0604020202020204" pitchFamily="34" charset="0"/>
              <a:buChar char="•"/>
            </a:pPr>
            <a:r>
              <a:rPr lang="pt-BR" cap="none" dirty="0">
                <a:solidFill>
                  <a:srgbClr val="002060"/>
                </a:solidFill>
                <a:latin typeface="Arial" panose="020B0604020202020204" pitchFamily="34" charset="0"/>
                <a:cs typeface="Arial" panose="020B0604020202020204" pitchFamily="34" charset="0"/>
              </a:rPr>
              <a:t>Apreciação do Plenário – Extrato de Ata</a:t>
            </a:r>
            <a:br>
              <a:rPr lang="pt-BR" cap="none" dirty="0">
                <a:solidFill>
                  <a:srgbClr val="002060"/>
                </a:solidFill>
                <a:latin typeface="Arial" panose="020B0604020202020204" pitchFamily="34" charset="0"/>
                <a:cs typeface="Arial" panose="020B0604020202020204" pitchFamily="34" charset="0"/>
              </a:rPr>
            </a:br>
            <a:endParaRPr lang="pt-BR" sz="2200" cap="none"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389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1744132" y="-253994"/>
            <a:ext cx="7653866" cy="1430866"/>
          </a:xfrm>
        </p:spPr>
        <p:txBody>
          <a:bodyPr>
            <a:normAutofit/>
          </a:bodyPr>
          <a:lstStyle/>
          <a:p>
            <a:r>
              <a:rPr lang="pt-BR" sz="1800"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Check</a:t>
            </a:r>
            <a:r>
              <a:rPr lang="pt-BR" sz="1800"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pt-BR" sz="1800"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List</a:t>
            </a:r>
            <a:endParaRPr lang="pt-BR" sz="1800"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2577609468"/>
              </p:ext>
            </p:extLst>
          </p:nvPr>
        </p:nvGraphicFramePr>
        <p:xfrm>
          <a:off x="2201332" y="855135"/>
          <a:ext cx="7738535" cy="5883986"/>
        </p:xfrm>
        <a:graphic>
          <a:graphicData uri="http://schemas.openxmlformats.org/drawingml/2006/table">
            <a:tbl>
              <a:tblPr>
                <a:tableStyleId>{5C22544A-7EE6-4342-B048-85BDC9FD1C3A}</a:tableStyleId>
              </a:tblPr>
              <a:tblGrid>
                <a:gridCol w="1003650">
                  <a:extLst>
                    <a:ext uri="{9D8B030D-6E8A-4147-A177-3AD203B41FA5}">
                      <a16:colId xmlns:a16="http://schemas.microsoft.com/office/drawing/2014/main" val="20000"/>
                    </a:ext>
                  </a:extLst>
                </a:gridCol>
                <a:gridCol w="993161">
                  <a:extLst>
                    <a:ext uri="{9D8B030D-6E8A-4147-A177-3AD203B41FA5}">
                      <a16:colId xmlns:a16="http://schemas.microsoft.com/office/drawing/2014/main" val="20001"/>
                    </a:ext>
                  </a:extLst>
                </a:gridCol>
                <a:gridCol w="2202658">
                  <a:extLst>
                    <a:ext uri="{9D8B030D-6E8A-4147-A177-3AD203B41FA5}">
                      <a16:colId xmlns:a16="http://schemas.microsoft.com/office/drawing/2014/main" val="20002"/>
                    </a:ext>
                  </a:extLst>
                </a:gridCol>
                <a:gridCol w="846667">
                  <a:extLst>
                    <a:ext uri="{9D8B030D-6E8A-4147-A177-3AD203B41FA5}">
                      <a16:colId xmlns:a16="http://schemas.microsoft.com/office/drawing/2014/main" val="20003"/>
                    </a:ext>
                  </a:extLst>
                </a:gridCol>
                <a:gridCol w="2692399">
                  <a:extLst>
                    <a:ext uri="{9D8B030D-6E8A-4147-A177-3AD203B41FA5}">
                      <a16:colId xmlns:a16="http://schemas.microsoft.com/office/drawing/2014/main" val="20004"/>
                    </a:ext>
                  </a:extLst>
                </a:gridCol>
              </a:tblGrid>
              <a:tr h="206236">
                <a:tc gridSpan="2">
                  <a:txBody>
                    <a:bodyPr/>
                    <a:lstStyle/>
                    <a:p>
                      <a:pPr algn="l" fontAlgn="b"/>
                      <a:r>
                        <a:rPr lang="pt-BR" sz="1000" u="none" strike="noStrike" dirty="0">
                          <a:effectLst/>
                          <a:latin typeface="Arial" panose="020B0604020202020204" pitchFamily="34" charset="0"/>
                          <a:cs typeface="Arial" panose="020B0604020202020204" pitchFamily="34" charset="0"/>
                        </a:rPr>
                        <a:t>COREN: XX</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nchor="b"/>
                </a:tc>
                <a:tc hMerge="1">
                  <a:txBody>
                    <a:bodyPr/>
                    <a:lstStyle/>
                    <a:p>
                      <a:endParaRPr lang="pt-BR"/>
                    </a:p>
                  </a:txBody>
                  <a:tcPr/>
                </a:tc>
                <a:tc gridSpan="2">
                  <a:txBody>
                    <a:bodyPr/>
                    <a:lstStyle/>
                    <a:p>
                      <a:pPr algn="l" fontAlgn="b"/>
                      <a:r>
                        <a:rPr lang="pt-BR" sz="1000" u="none" strike="noStrike">
                          <a:effectLst/>
                          <a:latin typeface="Arial" panose="020B0604020202020204" pitchFamily="34" charset="0"/>
                          <a:cs typeface="Arial" panose="020B0604020202020204" pitchFamily="34" charset="0"/>
                        </a:rPr>
                        <a:t>PAD: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tc hMerge="1">
                  <a:txBody>
                    <a:bodyPr/>
                    <a:lstStyle/>
                    <a:p>
                      <a:endParaRPr lang="pt-BR"/>
                    </a:p>
                  </a:txBody>
                  <a:tcPr/>
                </a:tc>
                <a:tc>
                  <a:txBody>
                    <a:bodyPr/>
                    <a:lstStyle/>
                    <a:p>
                      <a:pPr algn="l" fontAlgn="b"/>
                      <a:r>
                        <a:rPr lang="pt-BR" sz="1000" u="none" strike="noStrike" dirty="0">
                          <a:effectLst/>
                          <a:latin typeface="Arial" panose="020B0604020202020204" pitchFamily="34" charset="0"/>
                          <a:cs typeface="Arial" panose="020B0604020202020204" pitchFamily="34" charset="0"/>
                        </a:rPr>
                        <a:t>Projeto: SEMANA DA ENFERMAGEM 2022</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nchor="b"/>
                </a:tc>
                <a:extLst>
                  <a:ext uri="{0D108BD9-81ED-4DB2-BD59-A6C34878D82A}">
                    <a16:rowId xmlns:a16="http://schemas.microsoft.com/office/drawing/2014/main" val="10000"/>
                  </a:ext>
                </a:extLst>
              </a:tr>
              <a:tr h="153076">
                <a:tc>
                  <a:txBody>
                    <a:bodyPr/>
                    <a:lstStyle/>
                    <a:p>
                      <a:pPr algn="l" fontAlgn="b"/>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l" fontAlgn="b"/>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l" fontAlgn="b"/>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l" fontAlgn="b"/>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l" fontAlgn="b"/>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extLst>
                  <a:ext uri="{0D108BD9-81ED-4DB2-BD59-A6C34878D82A}">
                    <a16:rowId xmlns:a16="http://schemas.microsoft.com/office/drawing/2014/main" val="10001"/>
                  </a:ext>
                </a:extLst>
              </a:tr>
              <a:tr h="153076">
                <a:tc>
                  <a:txBody>
                    <a:bodyPr/>
                    <a:lstStyle/>
                    <a:p>
                      <a:pPr algn="l" fontAlgn="b"/>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l" fontAlgn="b"/>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l" fontAlgn="b"/>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ctr" fontAlgn="b"/>
                      <a:r>
                        <a:rPr lang="pt-BR" sz="1000" u="none" strike="noStrike">
                          <a:effectLst/>
                          <a:latin typeface="Arial" panose="020B0604020202020204" pitchFamily="34" charset="0"/>
                          <a:cs typeface="Arial" panose="020B0604020202020204" pitchFamily="34" charset="0"/>
                        </a:rPr>
                        <a:t>OK?</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tc>
                  <a:txBody>
                    <a:bodyPr/>
                    <a:lstStyle/>
                    <a:p>
                      <a:pPr algn="ctr" fontAlgn="b"/>
                      <a:r>
                        <a:rPr lang="pt-BR" sz="1000" u="none" strike="noStrike">
                          <a:effectLst/>
                          <a:latin typeface="Arial" panose="020B0604020202020204" pitchFamily="34" charset="0"/>
                          <a:cs typeface="Arial" panose="020B0604020202020204" pitchFamily="34" charset="0"/>
                        </a:rPr>
                        <a:t>Folhas</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b"/>
                </a:tc>
                <a:extLst>
                  <a:ext uri="{0D108BD9-81ED-4DB2-BD59-A6C34878D82A}">
                    <a16:rowId xmlns:a16="http://schemas.microsoft.com/office/drawing/2014/main" val="10002"/>
                  </a:ext>
                </a:extLst>
              </a:tr>
              <a:tr h="217443">
                <a:tc gridSpan="3">
                  <a:txBody>
                    <a:bodyPr/>
                    <a:lstStyle/>
                    <a:p>
                      <a:pPr algn="l" fontAlgn="t"/>
                      <a:r>
                        <a:rPr lang="pt-BR" sz="1000" u="none" strike="noStrike" dirty="0">
                          <a:effectLst/>
                          <a:latin typeface="Arial" panose="020B0604020202020204" pitchFamily="34" charset="0"/>
                          <a:cs typeface="Arial" panose="020B0604020202020204" pitchFamily="34" charset="0"/>
                        </a:rPr>
                        <a:t>Preenchimento do Formulário XI da Resolução </a:t>
                      </a:r>
                      <a:r>
                        <a:rPr lang="pt-BR" sz="1000" u="none" strike="noStrike" dirty="0" err="1">
                          <a:effectLst/>
                          <a:latin typeface="Arial" panose="020B0604020202020204" pitchFamily="34" charset="0"/>
                          <a:cs typeface="Arial" panose="020B0604020202020204" pitchFamily="34" charset="0"/>
                        </a:rPr>
                        <a:t>Cofen</a:t>
                      </a:r>
                      <a:r>
                        <a:rPr lang="pt-BR" sz="1000" u="none" strike="noStrike" dirty="0">
                          <a:effectLst/>
                          <a:latin typeface="Arial" panose="020B0604020202020204" pitchFamily="34" charset="0"/>
                          <a:cs typeface="Arial" panose="020B0604020202020204" pitchFamily="34" charset="0"/>
                        </a:rPr>
                        <a:t> 555/2017</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03"/>
                  </a:ext>
                </a:extLst>
              </a:tr>
              <a:tr h="364090">
                <a:tc gridSpan="3">
                  <a:txBody>
                    <a:bodyPr/>
                    <a:lstStyle/>
                    <a:p>
                      <a:pPr algn="l" fontAlgn="t"/>
                      <a:r>
                        <a:rPr lang="pt-BR" sz="1000" u="none" strike="noStrike" dirty="0">
                          <a:effectLst/>
                          <a:latin typeface="Arial" panose="020B0604020202020204" pitchFamily="34" charset="0"/>
                          <a:cs typeface="Arial" panose="020B0604020202020204" pitchFamily="34" charset="0"/>
                        </a:rPr>
                        <a:t>Quadro comparativo de preços com análise </a:t>
                      </a:r>
                      <a:r>
                        <a:rPr lang="pt-BR" sz="1000" u="none" strike="noStrike" dirty="0" err="1">
                          <a:effectLst/>
                          <a:latin typeface="Arial" panose="020B0604020202020204" pitchFamily="34" charset="0"/>
                          <a:cs typeface="Arial" panose="020B0604020202020204" pitchFamily="34" charset="0"/>
                        </a:rPr>
                        <a:t>critiva</a:t>
                      </a:r>
                      <a:r>
                        <a:rPr lang="pt-BR" sz="1000" u="none" strike="noStrike" dirty="0">
                          <a:effectLst/>
                          <a:latin typeface="Arial" panose="020B0604020202020204" pitchFamily="34" charset="0"/>
                          <a:cs typeface="Arial" panose="020B0604020202020204" pitchFamily="34" charset="0"/>
                        </a:rPr>
                        <a:t> e assinado por quem o elaborou</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04"/>
                  </a:ext>
                </a:extLst>
              </a:tr>
              <a:tr h="222499">
                <a:tc gridSpan="3">
                  <a:txBody>
                    <a:bodyPr/>
                    <a:lstStyle/>
                    <a:p>
                      <a:pPr algn="l" fontAlgn="t"/>
                      <a:r>
                        <a:rPr lang="pt-BR" sz="1000" u="none" strike="noStrike" dirty="0">
                          <a:effectLst/>
                          <a:latin typeface="Arial" panose="020B0604020202020204" pitchFamily="34" charset="0"/>
                          <a:cs typeface="Arial" panose="020B0604020202020204" pitchFamily="34" charset="0"/>
                        </a:rPr>
                        <a:t>Ata de Eleição da presidência em exercício</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05"/>
                  </a:ext>
                </a:extLst>
              </a:tr>
              <a:tr h="206236">
                <a:tc gridSpan="3">
                  <a:txBody>
                    <a:bodyPr/>
                    <a:lstStyle/>
                    <a:p>
                      <a:pPr algn="l" fontAlgn="t"/>
                      <a:r>
                        <a:rPr lang="pt-BR" sz="1000" u="none" strike="noStrike" dirty="0">
                          <a:effectLst/>
                          <a:latin typeface="Arial" panose="020B0604020202020204" pitchFamily="34" charset="0"/>
                          <a:cs typeface="Arial" panose="020B0604020202020204" pitchFamily="34" charset="0"/>
                        </a:rPr>
                        <a:t>Estatuto/Regimento interno do </a:t>
                      </a:r>
                      <a:r>
                        <a:rPr lang="pt-BR" sz="1000" u="none" strike="noStrike" dirty="0" err="1">
                          <a:effectLst/>
                          <a:latin typeface="Arial" panose="020B0604020202020204" pitchFamily="34" charset="0"/>
                          <a:cs typeface="Arial" panose="020B0604020202020204" pitchFamily="34" charset="0"/>
                        </a:rPr>
                        <a:t>Coren</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06"/>
                  </a:ext>
                </a:extLst>
              </a:tr>
              <a:tr h="306823">
                <a:tc gridSpan="3">
                  <a:txBody>
                    <a:bodyPr/>
                    <a:lstStyle/>
                    <a:p>
                      <a:pPr algn="l" fontAlgn="t"/>
                      <a:r>
                        <a:rPr lang="pt-BR" sz="1000" u="none" strike="noStrike" dirty="0">
                          <a:effectLst/>
                          <a:latin typeface="Arial" panose="020B0604020202020204" pitchFamily="34" charset="0"/>
                          <a:cs typeface="Arial" panose="020B0604020202020204" pitchFamily="34" charset="0"/>
                        </a:rPr>
                        <a:t>Prova da inscrição junto ao Cadastro Nacional de Pessoas Jurídicas – CNPJ</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07"/>
                  </a:ext>
                </a:extLst>
              </a:tr>
              <a:tr h="217443">
                <a:tc gridSpan="3">
                  <a:txBody>
                    <a:bodyPr/>
                    <a:lstStyle/>
                    <a:p>
                      <a:pPr algn="l" fontAlgn="t"/>
                      <a:r>
                        <a:rPr lang="pt-BR" sz="1000" u="none" strike="noStrike" dirty="0">
                          <a:effectLst/>
                          <a:latin typeface="Arial" panose="020B0604020202020204" pitchFamily="34" charset="0"/>
                          <a:cs typeface="Arial" panose="020B0604020202020204" pitchFamily="34" charset="0"/>
                        </a:rPr>
                        <a:t>Cédula de Identidade e CPF do presidente</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08"/>
                  </a:ext>
                </a:extLst>
              </a:tr>
              <a:tr h="212387">
                <a:tc gridSpan="3">
                  <a:txBody>
                    <a:bodyPr/>
                    <a:lstStyle/>
                    <a:p>
                      <a:pPr algn="l" fontAlgn="t"/>
                      <a:r>
                        <a:rPr lang="pt-BR" sz="1000" u="none" strike="noStrike" dirty="0">
                          <a:effectLst/>
                          <a:latin typeface="Arial" panose="020B0604020202020204" pitchFamily="34" charset="0"/>
                          <a:cs typeface="Arial" panose="020B0604020202020204" pitchFamily="34" charset="0"/>
                        </a:rPr>
                        <a:t>Cédula de Identidade e CPF do tesoureiro</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09"/>
                  </a:ext>
                </a:extLst>
              </a:tr>
              <a:tr h="217443">
                <a:tc gridSpan="3">
                  <a:txBody>
                    <a:bodyPr/>
                    <a:lstStyle/>
                    <a:p>
                      <a:pPr algn="l" fontAlgn="t"/>
                      <a:r>
                        <a:rPr lang="pt-BR" sz="1000" u="none" strike="noStrike" dirty="0">
                          <a:effectLst/>
                          <a:latin typeface="Arial" panose="020B0604020202020204" pitchFamily="34" charset="0"/>
                          <a:cs typeface="Arial" panose="020B0604020202020204" pitchFamily="34" charset="0"/>
                        </a:rPr>
                        <a:t>Extrato de Ata da ROP do </a:t>
                      </a:r>
                      <a:r>
                        <a:rPr lang="pt-BR" sz="1000" u="none" strike="noStrike" dirty="0" err="1">
                          <a:effectLst/>
                          <a:latin typeface="Arial" panose="020B0604020202020204" pitchFamily="34" charset="0"/>
                          <a:cs typeface="Arial" panose="020B0604020202020204" pitchFamily="34" charset="0"/>
                        </a:rPr>
                        <a:t>Coren</a:t>
                      </a:r>
                      <a:r>
                        <a:rPr lang="pt-BR" sz="1000" u="none" strike="noStrike" dirty="0">
                          <a:effectLst/>
                          <a:latin typeface="Arial" panose="020B0604020202020204" pitchFamily="34" charset="0"/>
                          <a:cs typeface="Arial" panose="020B0604020202020204" pitchFamily="34" charset="0"/>
                        </a:rPr>
                        <a:t> aprovando o projeto</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0"/>
                  </a:ext>
                </a:extLst>
              </a:tr>
              <a:tr h="407412">
                <a:tc gridSpan="3">
                  <a:txBody>
                    <a:bodyPr/>
                    <a:lstStyle/>
                    <a:p>
                      <a:pPr algn="l" fontAlgn="t"/>
                      <a:r>
                        <a:rPr lang="pt-BR" sz="1000" u="none" strike="noStrike" dirty="0">
                          <a:effectLst/>
                          <a:latin typeface="Arial" panose="020B0604020202020204" pitchFamily="34" charset="0"/>
                          <a:cs typeface="Arial" panose="020B0604020202020204" pitchFamily="34" charset="0"/>
                        </a:rPr>
                        <a:t>Certidão da Receita Federal de débitos relativos aos tributos federais e a dívida ativa da União</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1"/>
                  </a:ext>
                </a:extLst>
              </a:tr>
              <a:tr h="206236">
                <a:tc gridSpan="3">
                  <a:txBody>
                    <a:bodyPr/>
                    <a:lstStyle/>
                    <a:p>
                      <a:pPr algn="l" fontAlgn="t"/>
                      <a:r>
                        <a:rPr lang="pt-BR" sz="1000" u="none" strike="noStrike" dirty="0">
                          <a:effectLst/>
                          <a:latin typeface="Arial" panose="020B0604020202020204" pitchFamily="34" charset="0"/>
                          <a:cs typeface="Arial" panose="020B0604020202020204" pitchFamily="34" charset="0"/>
                        </a:rPr>
                        <a:t>Certidão de débitos trabalhistas</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2"/>
                  </a:ext>
                </a:extLst>
              </a:tr>
              <a:tr h="222499">
                <a:tc gridSpan="3">
                  <a:txBody>
                    <a:bodyPr/>
                    <a:lstStyle/>
                    <a:p>
                      <a:pPr algn="l" fontAlgn="t"/>
                      <a:r>
                        <a:rPr lang="pt-BR" sz="1000" u="none" strike="noStrike" dirty="0">
                          <a:effectLst/>
                          <a:latin typeface="Arial" panose="020B0604020202020204" pitchFamily="34" charset="0"/>
                          <a:cs typeface="Arial" panose="020B0604020202020204" pitchFamily="34" charset="0"/>
                        </a:rPr>
                        <a:t>Certidão de regularidade do FGTS (Caixa Econômica)</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3"/>
                  </a:ext>
                </a:extLst>
              </a:tr>
              <a:tr h="306823">
                <a:tc gridSpan="3">
                  <a:txBody>
                    <a:bodyPr/>
                    <a:lstStyle/>
                    <a:p>
                      <a:pPr algn="l" fontAlgn="t"/>
                      <a:r>
                        <a:rPr lang="pt-BR" sz="1000" u="none" strike="noStrike" dirty="0">
                          <a:effectLst/>
                          <a:latin typeface="Arial" panose="020B0604020202020204" pitchFamily="34" charset="0"/>
                          <a:cs typeface="Arial" panose="020B0604020202020204" pitchFamily="34" charset="0"/>
                        </a:rPr>
                        <a:t>Comprovante de conta específica para o projeto (BB ou CEF)</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4"/>
                  </a:ext>
                </a:extLst>
              </a:tr>
              <a:tr h="709179">
                <a:tc gridSpan="3">
                  <a:txBody>
                    <a:bodyPr/>
                    <a:lstStyle/>
                    <a:p>
                      <a:pPr algn="l" fontAlgn="t"/>
                      <a:r>
                        <a:rPr lang="pt-BR" sz="1000" u="none" strike="noStrike" dirty="0">
                          <a:effectLst/>
                          <a:latin typeface="Arial" panose="020B0604020202020204" pitchFamily="34" charset="0"/>
                          <a:cs typeface="Arial" panose="020B0604020202020204" pitchFamily="34" charset="0"/>
                        </a:rPr>
                        <a:t>Declaração expressa do proponente de que não se encontra em mora e nem em débito junto a qualquer órgão ou entidade da Administração Pública Federal Direta ou Indireta</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5"/>
                  </a:ext>
                </a:extLst>
              </a:tr>
              <a:tr h="536021">
                <a:tc gridSpan="3">
                  <a:txBody>
                    <a:bodyPr/>
                    <a:lstStyle/>
                    <a:p>
                      <a:pPr algn="l" fontAlgn="t"/>
                      <a:r>
                        <a:rPr lang="pt-BR" sz="1000" u="none" strike="noStrike" dirty="0">
                          <a:effectLst/>
                          <a:latin typeface="Arial" panose="020B0604020202020204" pitchFamily="34" charset="0"/>
                          <a:cs typeface="Arial" panose="020B0604020202020204" pitchFamily="34" charset="0"/>
                        </a:rPr>
                        <a:t>Declaração de que possui, no seu quadro permanente, profissional qualificado para execução ou manutenção das ações previstas no projeto</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latin typeface="Arial" panose="020B0604020202020204" pitchFamily="34" charset="0"/>
                          <a:cs typeface="Arial" panose="020B0604020202020204" pitchFamily="34" charset="0"/>
                        </a:rPr>
                        <a:t>x</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a:effectLst/>
                          <a:latin typeface="Arial" panose="020B0604020202020204" pitchFamily="34" charset="0"/>
                          <a:cs typeface="Arial" panose="020B0604020202020204" pitchFamily="34" charset="0"/>
                        </a:rPr>
                        <a:t> </a:t>
                      </a:r>
                      <a:endParaRPr lang="pt-BR" sz="1000" b="0" i="0" u="none" strike="noStrike">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6"/>
                  </a:ext>
                </a:extLst>
              </a:tr>
              <a:tr h="1010946">
                <a:tc gridSpan="3">
                  <a:txBody>
                    <a:bodyPr/>
                    <a:lstStyle/>
                    <a:p>
                      <a:pPr algn="l" fontAlgn="t"/>
                      <a:r>
                        <a:rPr lang="pt-BR" sz="1000" u="none" strike="noStrike" dirty="0">
                          <a:effectLst/>
                          <a:latin typeface="Arial" panose="020B0604020202020204" pitchFamily="34" charset="0"/>
                          <a:cs typeface="Arial" panose="020B0604020202020204" pitchFamily="34" charset="0"/>
                        </a:rPr>
                        <a:t>Comprovação de que os recursos referentes à CONTRAPARTIDA para complementar a consecução do objeto do termo de cooperação estão devidamente assegurados no orçamento, bem como há dotação orçamentária e disponibilidade financeira</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tc>
                <a:tc hMerge="1">
                  <a:txBody>
                    <a:bodyPr/>
                    <a:lstStyle/>
                    <a:p>
                      <a:endParaRPr lang="pt-BR"/>
                    </a:p>
                  </a:txBody>
                  <a:tcPr/>
                </a:tc>
                <a:tc hMerge="1">
                  <a:txBody>
                    <a:bodyPr/>
                    <a:lstStyle/>
                    <a:p>
                      <a:endParaRPr lang="pt-BR"/>
                    </a:p>
                  </a:txBody>
                  <a:tcPr/>
                </a:tc>
                <a:tc>
                  <a:txBody>
                    <a:bodyPr/>
                    <a:lstStyle/>
                    <a:p>
                      <a:pPr algn="ctr" fontAlgn="ctr"/>
                      <a:r>
                        <a:rPr lang="pt-BR" sz="1000" u="none" strike="noStrike" dirty="0">
                          <a:effectLst/>
                          <a:latin typeface="Arial" panose="020B0604020202020204" pitchFamily="34" charset="0"/>
                          <a:cs typeface="Arial" panose="020B0604020202020204" pitchFamily="34" charset="0"/>
                        </a:rPr>
                        <a:t>x</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nchor="ctr"/>
                </a:tc>
                <a:tc>
                  <a:txBody>
                    <a:bodyPr/>
                    <a:lstStyle/>
                    <a:p>
                      <a:pPr algn="ctr" fontAlgn="ctr"/>
                      <a:r>
                        <a:rPr lang="pt-BR" sz="1000" u="none" strike="noStrike" dirty="0">
                          <a:effectLst/>
                          <a:latin typeface="Arial" panose="020B0604020202020204" pitchFamily="34" charset="0"/>
                          <a:cs typeface="Arial" panose="020B0604020202020204" pitchFamily="34" charset="0"/>
                        </a:rPr>
                        <a:t> </a:t>
                      </a:r>
                      <a:endParaRPr lang="pt-BR" sz="1000" b="0" i="0" u="none" strike="noStrike" dirty="0">
                        <a:solidFill>
                          <a:srgbClr val="000000"/>
                        </a:solidFill>
                        <a:effectLst/>
                        <a:latin typeface="Arial" panose="020B0604020202020204" pitchFamily="34" charset="0"/>
                        <a:cs typeface="Arial" panose="020B0604020202020204" pitchFamily="34" charset="0"/>
                      </a:endParaRPr>
                    </a:p>
                  </a:txBody>
                  <a:tcPr marL="3831" marR="3831" marT="3831" marB="0" anchor="ct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04619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82798" y="1312344"/>
            <a:ext cx="8365070" cy="47159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 56. No acompanhamento da execução do objeto serão verificados:</a:t>
            </a: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 a comprovação da boa e regular aplicação dos recursos, na forma da legislação aplicável;</a:t>
            </a: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 a compatibilidade entre a execução do objeto, o que foi estabelecido no plano de trabalho, e os desembolsos e pagamentos, conforme os cronogramas apresentados;</a:t>
            </a:r>
          </a:p>
          <a:p>
            <a:pPr>
              <a:lnSpc>
                <a:spcPct val="120000"/>
              </a:lnSpc>
              <a:spcBef>
                <a:spcPts val="1200"/>
              </a:spcBef>
            </a:pPr>
            <a:r>
              <a:rPr lang="pt-BR" sz="24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IV - o cumprimento das metas do plano de trabalho nas condições estabelecidas.</a:t>
            </a:r>
          </a:p>
        </p:txBody>
      </p:sp>
      <p:sp>
        <p:nvSpPr>
          <p:cNvPr id="6" name="Título 1"/>
          <p:cNvSpPr>
            <a:spLocks noGrp="1"/>
          </p:cNvSpPr>
          <p:nvPr>
            <p:ph type="title"/>
          </p:nvPr>
        </p:nvSpPr>
        <p:spPr>
          <a:xfrm>
            <a:off x="1744132" y="-118522"/>
            <a:ext cx="7653866" cy="1430866"/>
          </a:xfrm>
        </p:spPr>
        <p:txBody>
          <a:bodyPr>
            <a:normAutofit/>
          </a:bodyPr>
          <a:lstStyle/>
          <a:p>
            <a:r>
              <a:rPr lang="pt-BR" sz="36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Execução do objeto</a:t>
            </a:r>
          </a:p>
        </p:txBody>
      </p:sp>
    </p:spTree>
    <p:extLst>
      <p:ext uri="{BB962C8B-B14F-4D97-AF65-F5344CB8AC3E}">
        <p14:creationId xmlns:p14="http://schemas.microsoft.com/office/powerpoint/2010/main" val="3441546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65703" y="1430866"/>
            <a:ext cx="8365070" cy="47159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ALTERAÇÃO DO OBJETO =&gt; VEDADA</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ALTERAÇÃO DE METAS E ETAPAS =&gt; Conforme § 3 º do art. 20 da P.I. 424/2016 os ajustes realizados durante a execução do objeto integrarão o plano de trabalho, desde que submetidos e aprovados pela autoridade competente. </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PRORROGAÇÃO DE OFÍCIO =&gt; Em virtude do atraso no repasse. Limitação ao prazo exato do atraso.</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OUTRAS PRORROGAÇÕES =&gt; Ao menos 30 dias antes da ROP do </a:t>
            </a:r>
            <a:r>
              <a:rPr lang="pt-BR" sz="2000" cap="none" dirty="0" err="1">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Cofen</a:t>
            </a: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Deve ser encaminhado oficio solicitando dilação do prazo, bem como todos os formulários atualizados à nova vigência.</a:t>
            </a:r>
          </a:p>
        </p:txBody>
      </p:sp>
      <p:sp>
        <p:nvSpPr>
          <p:cNvPr id="6" name="Título 1"/>
          <p:cNvSpPr>
            <a:spLocks noGrp="1"/>
          </p:cNvSpPr>
          <p:nvPr>
            <p:ph type="title"/>
          </p:nvPr>
        </p:nvSpPr>
        <p:spPr>
          <a:xfrm>
            <a:off x="1879599" y="0"/>
            <a:ext cx="7653866" cy="1430866"/>
          </a:xfrm>
        </p:spPr>
        <p:txBody>
          <a:bodyPr>
            <a:normAutofit/>
          </a:bodyPr>
          <a:lstStyle/>
          <a:p>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AJUSTES</a:t>
            </a:r>
          </a:p>
        </p:txBody>
      </p:sp>
    </p:spTree>
    <p:extLst>
      <p:ext uri="{BB962C8B-B14F-4D97-AF65-F5344CB8AC3E}">
        <p14:creationId xmlns:p14="http://schemas.microsoft.com/office/powerpoint/2010/main" val="2931939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74330" y="1024468"/>
            <a:ext cx="8365070" cy="58335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alt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Utilizar os recursos em  finalidade diversa  daquela prevista no Plano de Trabalho</a:t>
            </a:r>
          </a:p>
          <a:p>
            <a:pPr>
              <a:lnSpc>
                <a:spcPct val="120000"/>
              </a:lnSpc>
              <a:spcBef>
                <a:spcPts val="1200"/>
              </a:spcBef>
            </a:pPr>
            <a:r>
              <a:rPr lang="pt-BR" alt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 Pagar antecipadamente  aos  fornecedores  de  bens  e serviços</a:t>
            </a:r>
          </a:p>
          <a:p>
            <a:pPr>
              <a:lnSpc>
                <a:spcPct val="120000"/>
              </a:lnSpc>
              <a:spcBef>
                <a:spcPts val="1200"/>
              </a:spcBef>
            </a:pPr>
            <a:r>
              <a:rPr lang="pt-BR" alt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 Transferir  recursos  da  conta  específica  do  convênio  para outras  contas</a:t>
            </a:r>
          </a:p>
          <a:p>
            <a:pPr>
              <a:lnSpc>
                <a:spcPct val="120000"/>
              </a:lnSpc>
              <a:spcBef>
                <a:spcPts val="1200"/>
              </a:spcBef>
            </a:pPr>
            <a:r>
              <a:rPr lang="pt-BR" alt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 Retirar  recursos  da  conta do convênio para outras  finalidades   com  posterior  ressarcimento</a:t>
            </a:r>
          </a:p>
          <a:p>
            <a:pPr>
              <a:lnSpc>
                <a:spcPct val="120000"/>
              </a:lnSpc>
              <a:spcBef>
                <a:spcPts val="1200"/>
              </a:spcBef>
            </a:pPr>
            <a:r>
              <a:rPr lang="pt-BR" alt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 Deixar de comprovar a utilização da  contrapartida Encaminhar documentação inidônea para comprovação de  despesas  (notas fiscais  falsas, por exemplo)</a:t>
            </a:r>
          </a:p>
        </p:txBody>
      </p:sp>
      <p:sp>
        <p:nvSpPr>
          <p:cNvPr id="6" name="Título 1"/>
          <p:cNvSpPr>
            <a:spLocks noGrp="1"/>
          </p:cNvSpPr>
          <p:nvPr>
            <p:ph type="title"/>
          </p:nvPr>
        </p:nvSpPr>
        <p:spPr>
          <a:xfrm>
            <a:off x="1879599" y="0"/>
            <a:ext cx="7653866" cy="1430866"/>
          </a:xfrm>
        </p:spPr>
        <p:txBody>
          <a:bodyPr>
            <a:normAutofit/>
          </a:bodyPr>
          <a:lstStyle/>
          <a:p>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Durante a execução, não pode:</a:t>
            </a:r>
          </a:p>
        </p:txBody>
      </p:sp>
    </p:spTree>
    <p:extLst>
      <p:ext uri="{BB962C8B-B14F-4D97-AF65-F5344CB8AC3E}">
        <p14:creationId xmlns:p14="http://schemas.microsoft.com/office/powerpoint/2010/main" val="2827086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794411" y="903170"/>
            <a:ext cx="8609046" cy="58335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altLang="pt-BR" sz="24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 Pagar aos fornecedores sem o “</a:t>
            </a:r>
            <a:r>
              <a:rPr lang="pt-BR" altLang="pt-BR" sz="2400" b="1" i="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ATESTO</a:t>
            </a:r>
            <a:r>
              <a:rPr lang="pt-BR" altLang="pt-BR" sz="24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que comprove o </a:t>
            </a:r>
          </a:p>
          <a:p>
            <a:pPr>
              <a:lnSpc>
                <a:spcPct val="120000"/>
              </a:lnSpc>
              <a:spcBef>
                <a:spcPts val="1200"/>
              </a:spcBef>
            </a:pPr>
            <a:r>
              <a:rPr lang="pt-BR" altLang="pt-BR" sz="24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recebimento do objeto</a:t>
            </a:r>
          </a:p>
          <a:p>
            <a:pPr>
              <a:lnSpc>
                <a:spcPct val="120000"/>
              </a:lnSpc>
              <a:spcBef>
                <a:spcPts val="1200"/>
              </a:spcBef>
            </a:pPr>
            <a:r>
              <a:rPr lang="pt-BR" altLang="pt-BR" sz="24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 Deixar de aplicar os recursos do convênio no mercado financeiro e/ou poupança</a:t>
            </a:r>
          </a:p>
          <a:p>
            <a:pPr>
              <a:lnSpc>
                <a:spcPct val="120000"/>
              </a:lnSpc>
              <a:spcBef>
                <a:spcPts val="1200"/>
              </a:spcBef>
            </a:pPr>
            <a:r>
              <a:rPr lang="pt-BR" altLang="pt-BR" sz="24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 Usar os rendimentos de  aplicação  financeira  em  finalidade diferente do previsto  no Plano de Trabalho;</a:t>
            </a:r>
          </a:p>
          <a:p>
            <a:pPr>
              <a:lnSpc>
                <a:spcPct val="120000"/>
              </a:lnSpc>
              <a:spcBef>
                <a:spcPts val="1200"/>
              </a:spcBef>
            </a:pPr>
            <a:r>
              <a:rPr lang="pt-BR" altLang="pt-BR" sz="24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Alterar  etapas e/ou metas do convênio sem autorização, prévia e expressa do  Repassador</a:t>
            </a:r>
          </a:p>
        </p:txBody>
      </p:sp>
      <p:sp>
        <p:nvSpPr>
          <p:cNvPr id="6" name="Título 1"/>
          <p:cNvSpPr>
            <a:spLocks noGrp="1"/>
          </p:cNvSpPr>
          <p:nvPr>
            <p:ph type="title"/>
          </p:nvPr>
        </p:nvSpPr>
        <p:spPr>
          <a:xfrm>
            <a:off x="1683656" y="0"/>
            <a:ext cx="7653866" cy="1430866"/>
          </a:xfrm>
        </p:spPr>
        <p:txBody>
          <a:bodyPr>
            <a:normAutofit/>
          </a:bodyPr>
          <a:lstStyle/>
          <a:p>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Durante a execução, não pode:</a:t>
            </a:r>
          </a:p>
        </p:txBody>
      </p:sp>
    </p:spTree>
    <p:extLst>
      <p:ext uri="{BB962C8B-B14F-4D97-AF65-F5344CB8AC3E}">
        <p14:creationId xmlns:p14="http://schemas.microsoft.com/office/powerpoint/2010/main" val="1877151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1879599" y="-33867"/>
            <a:ext cx="7653866" cy="1430866"/>
          </a:xfrm>
        </p:spPr>
        <p:txBody>
          <a:bodyPr>
            <a:noAutofit/>
          </a:bodyPr>
          <a:lstStyle/>
          <a:p>
            <a:pPr algn="ctr"/>
            <a:r>
              <a:rPr lang="pt-BR" altLang="pt-BR"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CONTRATAÇÃO DE TERCEIRIZADOS</a:t>
            </a:r>
            <a:br>
              <a:rPr lang="pt-BR" altLang="pt-BR"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altLang="pt-BR"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POSIÇÃO DO TCU – AC 2.588/17 - PLENÁRIO </a:t>
            </a:r>
          </a:p>
        </p:txBody>
      </p:sp>
      <p:sp>
        <p:nvSpPr>
          <p:cNvPr id="4" name="Retângulo 1">
            <a:extLst>
              <a:ext uri="{FF2B5EF4-FFF2-40B4-BE49-F238E27FC236}">
                <a16:creationId xmlns:a16="http://schemas.microsoft.com/office/drawing/2014/main" id="{5DDD76E2-C578-4FC5-8020-8C11FD1D1B7C}"/>
              </a:ext>
            </a:extLst>
          </p:cNvPr>
          <p:cNvSpPr>
            <a:spLocks noChangeArrowheads="1"/>
          </p:cNvSpPr>
          <p:nvPr/>
        </p:nvSpPr>
        <p:spPr bwMode="auto">
          <a:xfrm>
            <a:off x="2063750" y="1484313"/>
            <a:ext cx="7920038"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rgbClr val="FFFF00"/>
                </a:solidFill>
                <a:latin typeface="Arial" panose="020B0604020202020204" pitchFamily="34" charset="0"/>
                <a:cs typeface="Arial" panose="020B0604020202020204" pitchFamily="34" charset="0"/>
              </a:defRPr>
            </a:lvl1pPr>
            <a:lvl2pPr marL="742950" indent="-285750">
              <a:defRPr sz="1600" b="1">
                <a:solidFill>
                  <a:srgbClr val="FFFF00"/>
                </a:solidFill>
                <a:latin typeface="Arial" panose="020B0604020202020204" pitchFamily="34" charset="0"/>
                <a:cs typeface="Arial" panose="020B0604020202020204" pitchFamily="34" charset="0"/>
              </a:defRPr>
            </a:lvl2pPr>
            <a:lvl3pPr marL="1143000" indent="-228600">
              <a:defRPr sz="1600" b="1">
                <a:solidFill>
                  <a:srgbClr val="FFFF00"/>
                </a:solidFill>
                <a:latin typeface="Arial" panose="020B0604020202020204" pitchFamily="34" charset="0"/>
                <a:cs typeface="Arial" panose="020B0604020202020204" pitchFamily="34" charset="0"/>
              </a:defRPr>
            </a:lvl3pPr>
            <a:lvl4pPr marL="1600200" indent="-228600">
              <a:defRPr sz="1600" b="1">
                <a:solidFill>
                  <a:srgbClr val="FFFF00"/>
                </a:solidFill>
                <a:latin typeface="Arial" panose="020B0604020202020204" pitchFamily="34" charset="0"/>
                <a:cs typeface="Arial" panose="020B0604020202020204" pitchFamily="34" charset="0"/>
              </a:defRPr>
            </a:lvl4pPr>
            <a:lvl5pPr marL="2057400" indent="-228600">
              <a:defRPr sz="1600" b="1">
                <a:solidFill>
                  <a:srgbClr val="FFFF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9pPr>
          </a:lstStyle>
          <a:p>
            <a:pPr algn="just"/>
            <a:r>
              <a:rPr lang="pt-BR" altLang="pt-BR" dirty="0">
                <a:solidFill>
                  <a:schemeClr val="tx1"/>
                </a:solidFill>
                <a:effectLst>
                  <a:outerShdw blurRad="38100" dist="38100" dir="2700000" algn="tl">
                    <a:srgbClr val="000000">
                      <a:alpha val="43137"/>
                    </a:srgbClr>
                  </a:outerShdw>
                </a:effectLst>
              </a:rPr>
              <a:t> “9.2.1. O inciso X do art. 167 da CF, combinado com os </a:t>
            </a:r>
            <a:r>
              <a:rPr lang="pt-BR" altLang="pt-BR" dirty="0" err="1">
                <a:solidFill>
                  <a:schemeClr val="tx1"/>
                </a:solidFill>
                <a:effectLst>
                  <a:outerShdw blurRad="38100" dist="38100" dir="2700000" algn="tl">
                    <a:srgbClr val="000000">
                      <a:alpha val="43137"/>
                    </a:srgbClr>
                  </a:outerShdw>
                </a:effectLst>
              </a:rPr>
              <a:t>arts</a:t>
            </a:r>
            <a:r>
              <a:rPr lang="pt-BR" altLang="pt-BR" dirty="0">
                <a:solidFill>
                  <a:schemeClr val="tx1"/>
                </a:solidFill>
                <a:effectLst>
                  <a:outerShdw blurRad="38100" dist="38100" dir="2700000" algn="tl">
                    <a:srgbClr val="000000">
                      <a:alpha val="43137"/>
                    </a:srgbClr>
                  </a:outerShdw>
                </a:effectLst>
              </a:rPr>
              <a:t>. 18, §1º, e 25, §1º, III, da LC 101/2000 impede que recursos de transferências voluntárias sejam utilizados para custear despesas de pessoal, ainda que contratados por tempo determinado, nos termos do inciso IX do art. 37 da Constituição Federal.</a:t>
            </a:r>
          </a:p>
        </p:txBody>
      </p:sp>
      <p:sp>
        <p:nvSpPr>
          <p:cNvPr id="5" name="Retângulo 4">
            <a:extLst>
              <a:ext uri="{FF2B5EF4-FFF2-40B4-BE49-F238E27FC236}">
                <a16:creationId xmlns:a16="http://schemas.microsoft.com/office/drawing/2014/main" id="{D51FCB5D-397B-4A7B-AAE5-FF0DB3AE9E76}"/>
              </a:ext>
            </a:extLst>
          </p:cNvPr>
          <p:cNvSpPr>
            <a:spLocks noChangeArrowheads="1"/>
          </p:cNvSpPr>
          <p:nvPr/>
        </p:nvSpPr>
        <p:spPr bwMode="auto">
          <a:xfrm>
            <a:off x="2027891" y="2852738"/>
            <a:ext cx="79930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rgbClr val="FFFF00"/>
                </a:solidFill>
                <a:latin typeface="Arial" panose="020B0604020202020204" pitchFamily="34" charset="0"/>
                <a:cs typeface="Arial" panose="020B0604020202020204" pitchFamily="34" charset="0"/>
              </a:defRPr>
            </a:lvl1pPr>
            <a:lvl2pPr marL="742950" indent="-285750">
              <a:defRPr sz="1600" b="1">
                <a:solidFill>
                  <a:srgbClr val="FFFF00"/>
                </a:solidFill>
                <a:latin typeface="Arial" panose="020B0604020202020204" pitchFamily="34" charset="0"/>
                <a:cs typeface="Arial" panose="020B0604020202020204" pitchFamily="34" charset="0"/>
              </a:defRPr>
            </a:lvl2pPr>
            <a:lvl3pPr marL="1143000" indent="-228600">
              <a:defRPr sz="1600" b="1">
                <a:solidFill>
                  <a:srgbClr val="FFFF00"/>
                </a:solidFill>
                <a:latin typeface="Arial" panose="020B0604020202020204" pitchFamily="34" charset="0"/>
                <a:cs typeface="Arial" panose="020B0604020202020204" pitchFamily="34" charset="0"/>
              </a:defRPr>
            </a:lvl3pPr>
            <a:lvl4pPr marL="1600200" indent="-228600">
              <a:defRPr sz="1600" b="1">
                <a:solidFill>
                  <a:srgbClr val="FFFF00"/>
                </a:solidFill>
                <a:latin typeface="Arial" panose="020B0604020202020204" pitchFamily="34" charset="0"/>
                <a:cs typeface="Arial" panose="020B0604020202020204" pitchFamily="34" charset="0"/>
              </a:defRPr>
            </a:lvl4pPr>
            <a:lvl5pPr marL="2057400" indent="-228600">
              <a:defRPr sz="1600" b="1">
                <a:solidFill>
                  <a:srgbClr val="FFFF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9pPr>
          </a:lstStyle>
          <a:p>
            <a:pPr algn="just"/>
            <a:r>
              <a:rPr lang="pt-BR" altLang="pt-BR">
                <a:solidFill>
                  <a:schemeClr val="tx1"/>
                </a:solidFill>
                <a:effectLst>
                  <a:outerShdw blurRad="38100" dist="38100" dir="2700000" algn="tl">
                    <a:srgbClr val="000000">
                      <a:alpha val="43137"/>
                    </a:srgbClr>
                  </a:outerShdw>
                </a:effectLst>
              </a:rPr>
              <a:t>9.2.2.1. o artigo 167, inciso X, da CF/1988, não veda que recursos de transferências voluntárias da União sejam aplicados à contratação de serviços realizados por mão de obra terceirizada, desde que, simultaneamente: </a:t>
            </a:r>
          </a:p>
        </p:txBody>
      </p:sp>
      <p:sp>
        <p:nvSpPr>
          <p:cNvPr id="7" name="Retângulo 6">
            <a:extLst>
              <a:ext uri="{FF2B5EF4-FFF2-40B4-BE49-F238E27FC236}">
                <a16:creationId xmlns:a16="http://schemas.microsoft.com/office/drawing/2014/main" id="{5DFE77EF-2CC7-4B4A-BD5B-8BB9D05528C6}"/>
              </a:ext>
            </a:extLst>
          </p:cNvPr>
          <p:cNvSpPr>
            <a:spLocks noChangeArrowheads="1"/>
          </p:cNvSpPr>
          <p:nvPr/>
        </p:nvSpPr>
        <p:spPr bwMode="auto">
          <a:xfrm>
            <a:off x="2415242" y="4076700"/>
            <a:ext cx="77041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rgbClr val="FFFF00"/>
                </a:solidFill>
                <a:latin typeface="Arial" panose="020B0604020202020204" pitchFamily="34" charset="0"/>
                <a:cs typeface="Arial" panose="020B0604020202020204" pitchFamily="34" charset="0"/>
              </a:defRPr>
            </a:lvl1pPr>
            <a:lvl2pPr marL="742950" indent="-285750">
              <a:defRPr sz="1600" b="1">
                <a:solidFill>
                  <a:srgbClr val="FFFF00"/>
                </a:solidFill>
                <a:latin typeface="Arial" panose="020B0604020202020204" pitchFamily="34" charset="0"/>
                <a:cs typeface="Arial" panose="020B0604020202020204" pitchFamily="34" charset="0"/>
              </a:defRPr>
            </a:lvl2pPr>
            <a:lvl3pPr marL="1143000" indent="-228600">
              <a:defRPr sz="1600" b="1">
                <a:solidFill>
                  <a:srgbClr val="FFFF00"/>
                </a:solidFill>
                <a:latin typeface="Arial" panose="020B0604020202020204" pitchFamily="34" charset="0"/>
                <a:cs typeface="Arial" panose="020B0604020202020204" pitchFamily="34" charset="0"/>
              </a:defRPr>
            </a:lvl3pPr>
            <a:lvl4pPr marL="1600200" indent="-228600">
              <a:defRPr sz="1600" b="1">
                <a:solidFill>
                  <a:srgbClr val="FFFF00"/>
                </a:solidFill>
                <a:latin typeface="Arial" panose="020B0604020202020204" pitchFamily="34" charset="0"/>
                <a:cs typeface="Arial" panose="020B0604020202020204" pitchFamily="34" charset="0"/>
              </a:defRPr>
            </a:lvl4pPr>
            <a:lvl5pPr marL="2057400" indent="-228600">
              <a:defRPr sz="1600" b="1">
                <a:solidFill>
                  <a:srgbClr val="FFFF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9pPr>
          </a:lstStyle>
          <a:p>
            <a:pPr algn="just"/>
            <a:r>
              <a:rPr lang="pt-BR" altLang="pt-BR">
                <a:solidFill>
                  <a:schemeClr val="tx1"/>
                </a:solidFill>
                <a:effectLst>
                  <a:outerShdw blurRad="38100" dist="38100" dir="2700000" algn="tl">
                    <a:srgbClr val="000000">
                      <a:alpha val="43137"/>
                    </a:srgbClr>
                  </a:outerShdw>
                </a:effectLst>
              </a:rPr>
              <a:t>(i) o ente convenente não conte, em seus quadros, com pessoal suficiente e adequado para emprego na execução do objeto do convênio; </a:t>
            </a:r>
          </a:p>
        </p:txBody>
      </p:sp>
      <p:sp>
        <p:nvSpPr>
          <p:cNvPr id="8" name="Retângulo 7">
            <a:extLst>
              <a:ext uri="{FF2B5EF4-FFF2-40B4-BE49-F238E27FC236}">
                <a16:creationId xmlns:a16="http://schemas.microsoft.com/office/drawing/2014/main" id="{9125FFB5-A71B-40F6-887F-0F7E431693AC}"/>
              </a:ext>
            </a:extLst>
          </p:cNvPr>
          <p:cNvSpPr>
            <a:spLocks noChangeArrowheads="1"/>
          </p:cNvSpPr>
          <p:nvPr/>
        </p:nvSpPr>
        <p:spPr bwMode="auto">
          <a:xfrm>
            <a:off x="2415242" y="4868864"/>
            <a:ext cx="76914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rgbClr val="FFFF00"/>
                </a:solidFill>
                <a:latin typeface="Arial" panose="020B0604020202020204" pitchFamily="34" charset="0"/>
                <a:cs typeface="Arial" panose="020B0604020202020204" pitchFamily="34" charset="0"/>
              </a:defRPr>
            </a:lvl1pPr>
            <a:lvl2pPr marL="742950" indent="-285750">
              <a:defRPr sz="1600" b="1">
                <a:solidFill>
                  <a:srgbClr val="FFFF00"/>
                </a:solidFill>
                <a:latin typeface="Arial" panose="020B0604020202020204" pitchFamily="34" charset="0"/>
                <a:cs typeface="Arial" panose="020B0604020202020204" pitchFamily="34" charset="0"/>
              </a:defRPr>
            </a:lvl2pPr>
            <a:lvl3pPr marL="1143000" indent="-228600">
              <a:defRPr sz="1600" b="1">
                <a:solidFill>
                  <a:srgbClr val="FFFF00"/>
                </a:solidFill>
                <a:latin typeface="Arial" panose="020B0604020202020204" pitchFamily="34" charset="0"/>
                <a:cs typeface="Arial" panose="020B0604020202020204" pitchFamily="34" charset="0"/>
              </a:defRPr>
            </a:lvl3pPr>
            <a:lvl4pPr marL="1600200" indent="-228600">
              <a:defRPr sz="1600" b="1">
                <a:solidFill>
                  <a:srgbClr val="FFFF00"/>
                </a:solidFill>
                <a:latin typeface="Arial" panose="020B0604020202020204" pitchFamily="34" charset="0"/>
                <a:cs typeface="Arial" panose="020B0604020202020204" pitchFamily="34" charset="0"/>
              </a:defRPr>
            </a:lvl4pPr>
            <a:lvl5pPr marL="2057400" indent="-228600">
              <a:defRPr sz="1600" b="1">
                <a:solidFill>
                  <a:srgbClr val="FFFF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9pPr>
          </a:lstStyle>
          <a:p>
            <a:pPr algn="just"/>
            <a:r>
              <a:rPr lang="pt-BR" altLang="pt-BR" dirty="0">
                <a:solidFill>
                  <a:schemeClr val="tx1"/>
                </a:solidFill>
                <a:effectLst>
                  <a:outerShdw blurRad="38100" dist="38100" dir="2700000" algn="tl">
                    <a:srgbClr val="000000">
                      <a:alpha val="43137"/>
                    </a:srgbClr>
                  </a:outerShdw>
                </a:effectLst>
              </a:rPr>
              <a:t>(</a:t>
            </a:r>
            <a:r>
              <a:rPr lang="pt-BR" altLang="pt-BR" dirty="0" err="1">
                <a:solidFill>
                  <a:schemeClr val="tx1"/>
                </a:solidFill>
                <a:effectLst>
                  <a:outerShdw blurRad="38100" dist="38100" dir="2700000" algn="tl">
                    <a:srgbClr val="000000">
                      <a:alpha val="43137"/>
                    </a:srgbClr>
                  </a:outerShdw>
                </a:effectLst>
              </a:rPr>
              <a:t>ii</a:t>
            </a:r>
            <a:r>
              <a:rPr lang="pt-BR" altLang="pt-BR" dirty="0">
                <a:solidFill>
                  <a:schemeClr val="tx1"/>
                </a:solidFill>
                <a:effectLst>
                  <a:outerShdw blurRad="38100" dist="38100" dir="2700000" algn="tl">
                    <a:srgbClr val="000000">
                      <a:alpha val="43137"/>
                    </a:srgbClr>
                  </a:outerShdw>
                </a:effectLst>
              </a:rPr>
              <a:t>) que os serviços sejam integralmente revertidos para a realização do objeto do convênio, limitada à duração da parceria firmada; </a:t>
            </a:r>
          </a:p>
        </p:txBody>
      </p:sp>
      <p:sp>
        <p:nvSpPr>
          <p:cNvPr id="9" name="Retângulo 8">
            <a:extLst>
              <a:ext uri="{FF2B5EF4-FFF2-40B4-BE49-F238E27FC236}">
                <a16:creationId xmlns:a16="http://schemas.microsoft.com/office/drawing/2014/main" id="{CAC4F7FC-CE0A-431D-8D24-47AFB9A9576E}"/>
              </a:ext>
            </a:extLst>
          </p:cNvPr>
          <p:cNvSpPr>
            <a:spLocks noChangeArrowheads="1"/>
          </p:cNvSpPr>
          <p:nvPr/>
        </p:nvSpPr>
        <p:spPr bwMode="auto">
          <a:xfrm>
            <a:off x="2427942" y="5694363"/>
            <a:ext cx="7546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rgbClr val="FFFF00"/>
                </a:solidFill>
                <a:latin typeface="Arial" panose="020B0604020202020204" pitchFamily="34" charset="0"/>
                <a:cs typeface="Arial" panose="020B0604020202020204" pitchFamily="34" charset="0"/>
              </a:defRPr>
            </a:lvl1pPr>
            <a:lvl2pPr marL="742950" indent="-285750">
              <a:defRPr sz="1600" b="1">
                <a:solidFill>
                  <a:srgbClr val="FFFF00"/>
                </a:solidFill>
                <a:latin typeface="Arial" panose="020B0604020202020204" pitchFamily="34" charset="0"/>
                <a:cs typeface="Arial" panose="020B0604020202020204" pitchFamily="34" charset="0"/>
              </a:defRPr>
            </a:lvl2pPr>
            <a:lvl3pPr marL="1143000" indent="-228600">
              <a:defRPr sz="1600" b="1">
                <a:solidFill>
                  <a:srgbClr val="FFFF00"/>
                </a:solidFill>
                <a:latin typeface="Arial" panose="020B0604020202020204" pitchFamily="34" charset="0"/>
                <a:cs typeface="Arial" panose="020B0604020202020204" pitchFamily="34" charset="0"/>
              </a:defRPr>
            </a:lvl3pPr>
            <a:lvl4pPr marL="1600200" indent="-228600">
              <a:defRPr sz="1600" b="1">
                <a:solidFill>
                  <a:srgbClr val="FFFF00"/>
                </a:solidFill>
                <a:latin typeface="Arial" panose="020B0604020202020204" pitchFamily="34" charset="0"/>
                <a:cs typeface="Arial" panose="020B0604020202020204" pitchFamily="34" charset="0"/>
              </a:defRPr>
            </a:lvl4pPr>
            <a:lvl5pPr marL="2057400" indent="-228600">
              <a:defRPr sz="1600" b="1">
                <a:solidFill>
                  <a:srgbClr val="FFFF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b="1">
                <a:solidFill>
                  <a:srgbClr val="FFFF00"/>
                </a:solidFill>
                <a:latin typeface="Arial" panose="020B0604020202020204" pitchFamily="34" charset="0"/>
                <a:cs typeface="Arial" panose="020B0604020202020204" pitchFamily="34" charset="0"/>
              </a:defRPr>
            </a:lvl9pPr>
          </a:lstStyle>
          <a:p>
            <a:pPr algn="just"/>
            <a:r>
              <a:rPr lang="pt-BR" altLang="pt-BR" dirty="0">
                <a:solidFill>
                  <a:schemeClr val="tx1"/>
                </a:solidFill>
                <a:effectLst>
                  <a:outerShdw blurRad="38100" dist="38100" dir="2700000" algn="tl">
                    <a:srgbClr val="000000">
                      <a:alpha val="43137"/>
                    </a:srgbClr>
                  </a:outerShdw>
                </a:effectLst>
              </a:rPr>
              <a:t>(</a:t>
            </a:r>
            <a:r>
              <a:rPr lang="pt-BR" altLang="pt-BR" dirty="0" err="1">
                <a:solidFill>
                  <a:schemeClr val="tx1"/>
                </a:solidFill>
                <a:effectLst>
                  <a:outerShdw blurRad="38100" dist="38100" dir="2700000" algn="tl">
                    <a:srgbClr val="000000">
                      <a:alpha val="43137"/>
                    </a:srgbClr>
                  </a:outerShdw>
                </a:effectLst>
              </a:rPr>
              <a:t>iii</a:t>
            </a:r>
            <a:r>
              <a:rPr lang="pt-BR" altLang="pt-BR" dirty="0">
                <a:solidFill>
                  <a:schemeClr val="tx1"/>
                </a:solidFill>
                <a:effectLst>
                  <a:outerShdw blurRad="38100" dist="38100" dir="2700000" algn="tl">
                    <a:srgbClr val="000000">
                      <a:alpha val="43137"/>
                    </a:srgbClr>
                  </a:outerShdw>
                </a:effectLst>
              </a:rPr>
              <a:t>) que, nos termos do art. 18, § 1º, da LC 101/2000, os contratos de terceirização de mão de obra não se referiram à substituição de servidores e empregados públicos.”</a:t>
            </a:r>
          </a:p>
        </p:txBody>
      </p:sp>
    </p:spTree>
    <p:extLst>
      <p:ext uri="{BB962C8B-B14F-4D97-AF65-F5344CB8AC3E}">
        <p14:creationId xmlns:p14="http://schemas.microsoft.com/office/powerpoint/2010/main" val="346794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11199" y="372533"/>
            <a:ext cx="10329334" cy="1077218"/>
          </a:xfrm>
          <a:prstGeom prst="rect">
            <a:avLst/>
          </a:prstGeom>
          <a:noFill/>
        </p:spPr>
        <p:txBody>
          <a:bodyPr wrap="square" rtlCol="0">
            <a:spAutoFit/>
          </a:bodyPr>
          <a:lstStyle/>
          <a:p>
            <a:pPr algn="ct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A diferença entre </a:t>
            </a:r>
          </a:p>
          <a:p>
            <a:pPr algn="ct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CONTRATOS E CONVÊNIOS</a:t>
            </a:r>
          </a:p>
        </p:txBody>
      </p:sp>
      <p:pic>
        <p:nvPicPr>
          <p:cNvPr id="8" name="Picture 5">
            <a:extLst>
              <a:ext uri="{FF2B5EF4-FFF2-40B4-BE49-F238E27FC236}">
                <a16:creationId xmlns:a16="http://schemas.microsoft.com/office/drawing/2014/main" id="{912230AB-EF30-4BE9-8B13-CBE6AAB5D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4673" y="2407093"/>
            <a:ext cx="4927924" cy="3073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a:extLst>
              <a:ext uri="{FF2B5EF4-FFF2-40B4-BE49-F238E27FC236}">
                <a16:creationId xmlns:a16="http://schemas.microsoft.com/office/drawing/2014/main" id="{CD2A9AF7-46BB-426A-AA1D-0BD62D8E9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7515" y="2407094"/>
            <a:ext cx="4624418" cy="3073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5862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65863" y="1202267"/>
            <a:ext cx="8365070" cy="5170541"/>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Juntar:</a:t>
            </a:r>
          </a:p>
          <a:p>
            <a:pPr>
              <a:lnSpc>
                <a:spcPct val="120000"/>
              </a:lnSpc>
              <a:spcBef>
                <a:spcPts val="1200"/>
              </a:spcBef>
            </a:pPr>
            <a:endPar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Registro fotográfico;</a:t>
            </a: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Atas de reunião;</a:t>
            </a: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Lista de presença;</a:t>
            </a: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Notas fiscais;</a:t>
            </a: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Termos de recebimento;</a:t>
            </a:r>
          </a:p>
          <a:p>
            <a:pPr>
              <a:lnSpc>
                <a:spcPct val="120000"/>
              </a:lnSpc>
              <a:spcBef>
                <a:spcPts val="1200"/>
              </a:spcBef>
            </a:pPr>
            <a:r>
              <a:rPr lang="pt-BR" sz="24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Registros de ocorrências;</a:t>
            </a:r>
          </a:p>
        </p:txBody>
      </p:sp>
      <p:sp>
        <p:nvSpPr>
          <p:cNvPr id="6" name="Título 1"/>
          <p:cNvSpPr>
            <a:spLocks noGrp="1"/>
          </p:cNvSpPr>
          <p:nvPr>
            <p:ph type="title"/>
          </p:nvPr>
        </p:nvSpPr>
        <p:spPr>
          <a:xfrm>
            <a:off x="1879599" y="0"/>
            <a:ext cx="7653866" cy="1430866"/>
          </a:xfrm>
        </p:spPr>
        <p:txBody>
          <a:bodyPr>
            <a:normAutofit/>
          </a:bodyPr>
          <a:lstStyle/>
          <a:p>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Prestação do Contas</a:t>
            </a:r>
          </a:p>
        </p:txBody>
      </p:sp>
    </p:spTree>
    <p:extLst>
      <p:ext uri="{BB962C8B-B14F-4D97-AF65-F5344CB8AC3E}">
        <p14:creationId xmlns:p14="http://schemas.microsoft.com/office/powerpoint/2010/main" val="4183771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65863" y="1202267"/>
            <a:ext cx="8365070" cy="5342466"/>
          </a:xfrm>
          <a:prstGeom prst="rect">
            <a:avLst/>
          </a:prstGeom>
          <a:effectLst/>
        </p:spPr>
        <p:txBody>
          <a:bodyPr vert="horz" lIns="91440" tIns="45720" rIns="91440" bIns="45720" rtlCol="0" anchor="ctr">
            <a:normAutofit fontScale="97500" lnSpcReduction="100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Verificar os anexos da Resolução 555/2017:</a:t>
            </a:r>
          </a:p>
          <a:p>
            <a:pPr marL="342900" indent="-342900">
              <a:lnSpc>
                <a:spcPct val="120000"/>
              </a:lnSpc>
              <a:spcBef>
                <a:spcPts val="1200"/>
              </a:spcBef>
              <a:buAutoNum type="alphaLcParenR"/>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Anexo VII – Relatório de Prestação de Contas;</a:t>
            </a:r>
          </a:p>
          <a:p>
            <a:pPr marL="342900" indent="-342900">
              <a:lnSpc>
                <a:spcPct val="120000"/>
              </a:lnSpc>
              <a:spcBef>
                <a:spcPts val="1200"/>
              </a:spcBef>
              <a:buAutoNum type="alphaLcParenR"/>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Anexo V – Conciliação Bancária;</a:t>
            </a:r>
          </a:p>
          <a:p>
            <a:pPr marL="342900" indent="-342900">
              <a:lnSpc>
                <a:spcPct val="120000"/>
              </a:lnSpc>
              <a:spcBef>
                <a:spcPts val="1200"/>
              </a:spcBef>
              <a:buAutoNum type="alphaLcParenR"/>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Anexo IV – Relação de bens adquiridos;</a:t>
            </a:r>
          </a:p>
          <a:p>
            <a:pPr marL="342900" indent="-342900">
              <a:lnSpc>
                <a:spcPct val="120000"/>
              </a:lnSpc>
              <a:spcBef>
                <a:spcPts val="1200"/>
              </a:spcBef>
              <a:buAutoNum type="alphaLcParenR"/>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Anexo III - Relação de Pagamentos;</a:t>
            </a:r>
          </a:p>
          <a:p>
            <a:pPr marL="342900" indent="-342900">
              <a:lnSpc>
                <a:spcPct val="120000"/>
              </a:lnSpc>
              <a:spcBef>
                <a:spcPts val="1200"/>
              </a:spcBef>
              <a:buAutoNum type="alphaLcParenR"/>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Anexo II – Relatório de Execução Receita-Despesa;</a:t>
            </a:r>
          </a:p>
          <a:p>
            <a:pPr marL="342900" indent="-342900">
              <a:lnSpc>
                <a:spcPct val="120000"/>
              </a:lnSpc>
              <a:spcBef>
                <a:spcPts val="1200"/>
              </a:spcBef>
              <a:buAutoNum type="alphaLcParenR"/>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Anexo I – Relatório Físico-Financeiro</a:t>
            </a:r>
          </a:p>
          <a:p>
            <a:pPr marL="342900" indent="-342900">
              <a:lnSpc>
                <a:spcPct val="120000"/>
              </a:lnSpc>
              <a:spcBef>
                <a:spcPts val="1200"/>
              </a:spcBef>
              <a:buAutoNum type="alphaLcParenR"/>
            </a:pPr>
            <a:endPar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a:p>
            <a:pPr>
              <a:lnSpc>
                <a:spcPct val="120000"/>
              </a:lnSpc>
              <a:spcBef>
                <a:spcPts val="1200"/>
              </a:spcBef>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Manifestação da Controladoria do Coren</a:t>
            </a:r>
          </a:p>
          <a:p>
            <a:pPr>
              <a:lnSpc>
                <a:spcPct val="120000"/>
              </a:lnSpc>
              <a:spcBef>
                <a:spcPts val="1200"/>
              </a:spcBef>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Além disso, o responsável pela fiscalização do concedente também  exara o seu relatório de acompanhamento e fiscalização.</a:t>
            </a:r>
          </a:p>
          <a:p>
            <a:pPr>
              <a:lnSpc>
                <a:spcPct val="120000"/>
              </a:lnSpc>
              <a:spcBef>
                <a:spcPts val="1200"/>
              </a:spcBef>
            </a:pPr>
            <a:r>
              <a:rPr lang="pt-BR" sz="18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Após, segue para análise da Divisão de Auditoria Interna.</a:t>
            </a:r>
          </a:p>
        </p:txBody>
      </p:sp>
      <p:sp>
        <p:nvSpPr>
          <p:cNvPr id="6" name="Título 1"/>
          <p:cNvSpPr>
            <a:spLocks noGrp="1"/>
          </p:cNvSpPr>
          <p:nvPr>
            <p:ph type="title"/>
          </p:nvPr>
        </p:nvSpPr>
        <p:spPr>
          <a:xfrm>
            <a:off x="1879599" y="0"/>
            <a:ext cx="7653866" cy="1430866"/>
          </a:xfrm>
        </p:spPr>
        <p:txBody>
          <a:bodyPr>
            <a:normAutofit/>
          </a:bodyPr>
          <a:lstStyle/>
          <a:p>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Prestação do Contas</a:t>
            </a:r>
          </a:p>
        </p:txBody>
      </p:sp>
    </p:spTree>
    <p:extLst>
      <p:ext uri="{BB962C8B-B14F-4D97-AF65-F5344CB8AC3E}">
        <p14:creationId xmlns:p14="http://schemas.microsoft.com/office/powerpoint/2010/main" val="2677937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13336" y="1430866"/>
            <a:ext cx="8365070" cy="4715933"/>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Irregularidades e falhas mais frequentes na fase de proposição dos convênios verificadas pelo TCU: </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Plano de trabalho pouco detalhado.</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Metas insuficientemente descritas, quantitativa e qualitativamente.</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Caracterização insuficiente da situação de carência dos recursos.</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Projeto básico incompleto e/ou com informações insuficientes.</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Falta de comprovação da existência de contrapartida (orçamentária e financeira).</a:t>
            </a:r>
          </a:p>
          <a:p>
            <a:pPr>
              <a:lnSpc>
                <a:spcPct val="120000"/>
              </a:lnSpc>
              <a:spcBef>
                <a:spcPts val="1200"/>
              </a:spcBef>
            </a:pPr>
            <a:r>
              <a:rPr lang="pt-BR" sz="2000" cap="none"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 Orçamento subestimado ou superestimado.</a:t>
            </a:r>
          </a:p>
        </p:txBody>
      </p:sp>
      <p:sp>
        <p:nvSpPr>
          <p:cNvPr id="6" name="Título 1"/>
          <p:cNvSpPr>
            <a:spLocks noGrp="1"/>
          </p:cNvSpPr>
          <p:nvPr>
            <p:ph type="title"/>
          </p:nvPr>
        </p:nvSpPr>
        <p:spPr>
          <a:xfrm>
            <a:off x="1879599" y="0"/>
            <a:ext cx="7653866" cy="1430866"/>
          </a:xfrm>
        </p:spPr>
        <p:txBody>
          <a:bodyPr>
            <a:normAutofit/>
          </a:bodyPr>
          <a:lstStyle/>
          <a:p>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TCU</a:t>
            </a:r>
          </a:p>
        </p:txBody>
      </p:sp>
    </p:spTree>
    <p:extLst>
      <p:ext uri="{BB962C8B-B14F-4D97-AF65-F5344CB8AC3E}">
        <p14:creationId xmlns:p14="http://schemas.microsoft.com/office/powerpoint/2010/main" val="1419598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735667" y="2531532"/>
            <a:ext cx="8525931" cy="707886"/>
          </a:xfrm>
          <a:prstGeom prst="rect">
            <a:avLst/>
          </a:prstGeom>
          <a:noFill/>
        </p:spPr>
        <p:txBody>
          <a:bodyPr wrap="square" rtlCol="0">
            <a:spAutoFit/>
          </a:bodyPr>
          <a:lstStyle/>
          <a:p>
            <a:pPr algn="ctr"/>
            <a:r>
              <a:rPr lang="pt-BR" sz="4000" u="sng" dirty="0">
                <a:solidFill>
                  <a:srgbClr val="002060"/>
                </a:solidFill>
                <a:latin typeface="Arial Rounded MT Bold" panose="020F0704030504030204" pitchFamily="34" charset="0"/>
              </a:rPr>
              <a:t>Reflexões Finais</a:t>
            </a:r>
          </a:p>
        </p:txBody>
      </p:sp>
    </p:spTree>
    <p:extLst>
      <p:ext uri="{BB962C8B-B14F-4D97-AF65-F5344CB8AC3E}">
        <p14:creationId xmlns:p14="http://schemas.microsoft.com/office/powerpoint/2010/main" val="2254735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743815" y="953218"/>
            <a:ext cx="8525931" cy="1323439"/>
          </a:xfrm>
          <a:prstGeom prst="rect">
            <a:avLst/>
          </a:prstGeom>
          <a:noFill/>
        </p:spPr>
        <p:txBody>
          <a:bodyPr wrap="square" rtlCol="0">
            <a:spAutoFit/>
          </a:bodyPr>
          <a:lstStyle/>
          <a:p>
            <a:pPr algn="ctr"/>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rPr>
              <a:t>E o nosso ambiente laboral, há contratos e/ou convênios?</a:t>
            </a:r>
          </a:p>
        </p:txBody>
      </p:sp>
      <p:sp>
        <p:nvSpPr>
          <p:cNvPr id="5" name="CaixaDeTexto 4"/>
          <p:cNvSpPr txBox="1"/>
          <p:nvPr/>
        </p:nvSpPr>
        <p:spPr>
          <a:xfrm>
            <a:off x="1413933" y="3093681"/>
            <a:ext cx="10160000" cy="2523768"/>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Sua área consegue ser independente?</a:t>
            </a:r>
          </a:p>
          <a:p>
            <a:pPr marL="457200" indent="-457200">
              <a:spcBef>
                <a:spcPts val="1200"/>
              </a:spcBef>
              <a:buFont typeface="Arial" panose="020B0604020202020204" pitchFamily="34" charset="0"/>
              <a:buChar char="•"/>
            </a:pP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Sua área tem clientes ou parceiros?</a:t>
            </a:r>
          </a:p>
          <a:p>
            <a:pPr marL="457200" indent="-457200">
              <a:spcBef>
                <a:spcPts val="1200"/>
              </a:spcBef>
              <a:buFont typeface="Arial" panose="020B0604020202020204" pitchFamily="34" charset="0"/>
              <a:buChar char="•"/>
            </a:pP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O sucesso de outra área depende da sua?</a:t>
            </a:r>
          </a:p>
          <a:p>
            <a:pPr marL="457200" indent="-457200">
              <a:spcBef>
                <a:spcPts val="1200"/>
              </a:spcBef>
              <a:buFont typeface="Arial" panose="020B0604020202020204" pitchFamily="34" charset="0"/>
              <a:buChar char="•"/>
            </a:pP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Seu sucesso depende unicamente de você?</a:t>
            </a:r>
          </a:p>
        </p:txBody>
      </p:sp>
    </p:spTree>
    <p:extLst>
      <p:ext uri="{BB962C8B-B14F-4D97-AF65-F5344CB8AC3E}">
        <p14:creationId xmlns:p14="http://schemas.microsoft.com/office/powerpoint/2010/main" val="3969575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ão faça aos outros o que gostaria que&#10;fizessem a você – eles podem ter&#10;gostos diferentes dos seus”&#10;(George Bernard Shaw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574" y="944033"/>
            <a:ext cx="8764650" cy="4931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43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701800" y="2531532"/>
            <a:ext cx="8525931" cy="1938992"/>
          </a:xfrm>
          <a:prstGeom prst="rect">
            <a:avLst/>
          </a:prstGeom>
          <a:noFill/>
        </p:spPr>
        <p:txBody>
          <a:bodyPr wrap="square" rtlCol="0">
            <a:spAutoFit/>
          </a:bodyPr>
          <a:lstStyle/>
          <a:p>
            <a:pPr algn="ctr"/>
            <a:r>
              <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rPr>
              <a:t>Obrigado!</a:t>
            </a:r>
          </a:p>
          <a:p>
            <a:pPr algn="ctr"/>
            <a:endParaRPr lang="pt-BR" sz="4000" dirty="0">
              <a:solidFill>
                <a:srgbClr val="002060"/>
              </a:solidFill>
              <a:effectLst>
                <a:outerShdw blurRad="38100" dist="38100" dir="2700000" algn="tl">
                  <a:srgbClr val="000000">
                    <a:alpha val="43137"/>
                  </a:srgbClr>
                </a:outerShdw>
              </a:effectLst>
              <a:latin typeface="Arial Rounded MT Bold" panose="020F0704030504030204" pitchFamily="34" charset="0"/>
            </a:endParaRPr>
          </a:p>
          <a:p>
            <a:pPr algn="ctr"/>
            <a:r>
              <a:rPr lang="pt-BR" sz="2000">
                <a:solidFill>
                  <a:srgbClr val="002060"/>
                </a:solidFill>
                <a:effectLst>
                  <a:outerShdw blurRad="38100" dist="38100" dir="2700000" algn="tl">
                    <a:srgbClr val="000000">
                      <a:alpha val="43137"/>
                    </a:srgbClr>
                  </a:outerShdw>
                </a:effectLst>
                <a:latin typeface="Arial Rounded MT Bold" panose="020F0704030504030204" pitchFamily="34" charset="0"/>
              </a:rPr>
              <a:t>Alexandre Barreira</a:t>
            </a:r>
            <a:endParaRPr lang="pt-BR" sz="2000" dirty="0">
              <a:solidFill>
                <a:srgbClr val="002060"/>
              </a:solidFill>
              <a:effectLst>
                <a:outerShdw blurRad="38100" dist="38100" dir="2700000" algn="tl">
                  <a:srgbClr val="000000">
                    <a:alpha val="43137"/>
                  </a:srgbClr>
                </a:outerShdw>
              </a:effectLst>
              <a:latin typeface="Arial Rounded MT Bold" panose="020F0704030504030204" pitchFamily="34" charset="0"/>
            </a:endParaRPr>
          </a:p>
          <a:p>
            <a:pPr algn="ctr"/>
            <a:r>
              <a:rPr lang="pt-BR" sz="2000" dirty="0">
                <a:solidFill>
                  <a:srgbClr val="002060"/>
                </a:solidFill>
                <a:effectLst>
                  <a:outerShdw blurRad="38100" dist="38100" dir="2700000" algn="tl">
                    <a:srgbClr val="000000">
                      <a:alpha val="43137"/>
                    </a:srgbClr>
                  </a:outerShdw>
                </a:effectLst>
                <a:latin typeface="Arial Rounded MT Bold" panose="020F0704030504030204" pitchFamily="34" charset="0"/>
              </a:rPr>
              <a:t>alexandre.barreira@cofen.gov.br</a:t>
            </a:r>
          </a:p>
        </p:txBody>
      </p:sp>
    </p:spTree>
    <p:extLst>
      <p:ext uri="{BB962C8B-B14F-4D97-AF65-F5344CB8AC3E}">
        <p14:creationId xmlns:p14="http://schemas.microsoft.com/office/powerpoint/2010/main" val="326158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20529" y="484501"/>
            <a:ext cx="10329334" cy="1154162"/>
          </a:xfrm>
          <a:prstGeom prst="rect">
            <a:avLst/>
          </a:prstGeom>
          <a:noFill/>
        </p:spPr>
        <p:txBody>
          <a:bodyPr wrap="square" rtlCol="0">
            <a:spAutoFit/>
          </a:bodyPr>
          <a:lstStyle/>
          <a:p>
            <a:pPr algn="ct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A Diferença entre </a:t>
            </a:r>
          </a:p>
          <a:p>
            <a:pPr algn="ctr">
              <a:spcBef>
                <a:spcPts val="600"/>
              </a:spcBef>
            </a:pP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CONTRATOS               &amp;                  CONVÊNIOS</a:t>
            </a:r>
          </a:p>
        </p:txBody>
      </p:sp>
      <p:sp>
        <p:nvSpPr>
          <p:cNvPr id="5" name="CaixaDeTexto 4"/>
          <p:cNvSpPr txBox="1"/>
          <p:nvPr/>
        </p:nvSpPr>
        <p:spPr>
          <a:xfrm>
            <a:off x="462729" y="2117355"/>
            <a:ext cx="5139267" cy="3970318"/>
          </a:xfrm>
          <a:prstGeom prst="rect">
            <a:avLst/>
          </a:prstGeom>
          <a:noFill/>
        </p:spPr>
        <p:txBody>
          <a:bodyPr wrap="square" rtlCol="0">
            <a:spAutoFit/>
          </a:bodyPr>
          <a:lstStyle>
            <a:defPPr>
              <a:defRPr lang="en-US"/>
            </a:defPPr>
            <a:lvl1pPr marL="285750" indent="-285750">
              <a:buFont typeface="Arial" panose="020B0604020202020204" pitchFamily="34" charset="0"/>
              <a:buChar char="•"/>
              <a:defRPr sz="2800">
                <a:latin typeface="Arial Rounded MT Bold" panose="020F0704030504030204" pitchFamily="34" charset="0"/>
              </a:defRPr>
            </a:lvl1pPr>
          </a:lstStyle>
          <a:p>
            <a:pPr>
              <a:spcBef>
                <a:spcPts val="1800"/>
              </a:spcBef>
            </a:pPr>
            <a:r>
              <a:rPr lang="pt-BR" sz="2400" dirty="0">
                <a:solidFill>
                  <a:srgbClr val="002060"/>
                </a:solidFill>
                <a:effectLst>
                  <a:outerShdw blurRad="38100" dist="38100" dir="2700000" algn="tl">
                    <a:srgbClr val="000000">
                      <a:alpha val="43137"/>
                    </a:srgbClr>
                  </a:outerShdw>
                </a:effectLst>
              </a:rPr>
              <a:t>Objetivos são opostos;</a:t>
            </a:r>
          </a:p>
          <a:p>
            <a:pPr>
              <a:spcBef>
                <a:spcPts val="1800"/>
              </a:spcBef>
            </a:pPr>
            <a:r>
              <a:rPr lang="pt-BR" sz="2400" dirty="0">
                <a:solidFill>
                  <a:srgbClr val="002060"/>
                </a:solidFill>
                <a:effectLst>
                  <a:outerShdw blurRad="38100" dist="38100" dir="2700000" algn="tl">
                    <a:srgbClr val="000000">
                      <a:alpha val="43137"/>
                    </a:srgbClr>
                  </a:outerShdw>
                </a:effectLst>
              </a:rPr>
              <a:t>Interesses particulares e distintos;</a:t>
            </a:r>
          </a:p>
          <a:p>
            <a:pPr>
              <a:spcBef>
                <a:spcPts val="1800"/>
              </a:spcBef>
            </a:pPr>
            <a:r>
              <a:rPr lang="pt-BR" sz="2400" dirty="0">
                <a:solidFill>
                  <a:srgbClr val="002060"/>
                </a:solidFill>
                <a:effectLst>
                  <a:outerShdw blurRad="38100" dist="38100" dir="2700000" algn="tl">
                    <a:srgbClr val="000000">
                      <a:alpha val="43137"/>
                    </a:srgbClr>
                  </a:outerShdw>
                </a:effectLst>
              </a:rPr>
              <a:t>Envolvidos são “Partes”;</a:t>
            </a:r>
          </a:p>
          <a:p>
            <a:pPr>
              <a:spcBef>
                <a:spcPts val="1800"/>
              </a:spcBef>
            </a:pPr>
            <a:r>
              <a:rPr lang="pt-BR" sz="2400" dirty="0">
                <a:solidFill>
                  <a:srgbClr val="002060"/>
                </a:solidFill>
                <a:effectLst>
                  <a:outerShdw blurRad="38100" dist="38100" dir="2700000" algn="tl">
                    <a:srgbClr val="000000">
                      <a:alpha val="43137"/>
                    </a:srgbClr>
                  </a:outerShdw>
                </a:effectLst>
              </a:rPr>
              <a:t>Contratos podem ser onerosos, visando à obtenção de lucro por uma das partes;</a:t>
            </a:r>
          </a:p>
          <a:p>
            <a:pPr>
              <a:spcBef>
                <a:spcPts val="1800"/>
              </a:spcBef>
            </a:pPr>
            <a:r>
              <a:rPr lang="pt-BR" sz="2400" dirty="0">
                <a:solidFill>
                  <a:srgbClr val="002060"/>
                </a:solidFill>
                <a:effectLst>
                  <a:outerShdw blurRad="38100" dist="38100" dir="2700000" algn="tl">
                    <a:srgbClr val="000000">
                      <a:alpha val="43137"/>
                    </a:srgbClr>
                  </a:outerShdw>
                </a:effectLst>
              </a:rPr>
              <a:t>Visa lucro de uma das partes</a:t>
            </a:r>
          </a:p>
        </p:txBody>
      </p:sp>
      <p:sp>
        <p:nvSpPr>
          <p:cNvPr id="6" name="CaixaDeTexto 5"/>
          <p:cNvSpPr txBox="1"/>
          <p:nvPr/>
        </p:nvSpPr>
        <p:spPr>
          <a:xfrm>
            <a:off x="5978675" y="2117355"/>
            <a:ext cx="6213325" cy="4770537"/>
          </a:xfrm>
          <a:prstGeom prst="rect">
            <a:avLst/>
          </a:prstGeom>
          <a:noFill/>
        </p:spPr>
        <p:txBody>
          <a:bodyPr wrap="square" rtlCol="0">
            <a:spAutoFit/>
          </a:bodyPr>
          <a:lstStyle>
            <a:defPPr>
              <a:defRPr lang="en-US"/>
            </a:defPPr>
            <a:lvl1pPr marL="285750" indent="-285750">
              <a:buFont typeface="Arial" panose="020B0604020202020204" pitchFamily="34" charset="0"/>
              <a:buChar char="•"/>
              <a:defRPr sz="2800">
                <a:latin typeface="Arial Rounded MT Bold" panose="020F0704030504030204" pitchFamily="34" charset="0"/>
              </a:defRPr>
            </a:lvl1pPr>
          </a:lstStyle>
          <a:p>
            <a:pPr>
              <a:spcBef>
                <a:spcPts val="1800"/>
              </a:spcBef>
            </a:pPr>
            <a:r>
              <a:rPr lang="pt-BR" sz="2400" dirty="0">
                <a:solidFill>
                  <a:srgbClr val="002060"/>
                </a:solidFill>
                <a:effectLst>
                  <a:outerShdw blurRad="38100" dist="38100" dir="2700000" algn="tl">
                    <a:srgbClr val="000000">
                      <a:alpha val="43137"/>
                    </a:srgbClr>
                  </a:outerShdw>
                </a:effectLst>
              </a:rPr>
              <a:t>Objetivos são comuns;</a:t>
            </a:r>
          </a:p>
          <a:p>
            <a:pPr>
              <a:spcBef>
                <a:spcPts val="1800"/>
              </a:spcBef>
            </a:pPr>
            <a:r>
              <a:rPr lang="pt-BR" sz="2400" dirty="0">
                <a:solidFill>
                  <a:srgbClr val="002060"/>
                </a:solidFill>
                <a:effectLst>
                  <a:outerShdw blurRad="38100" dist="38100" dir="2700000" algn="tl">
                    <a:srgbClr val="000000">
                      <a:alpha val="43137"/>
                    </a:srgbClr>
                  </a:outerShdw>
                </a:effectLst>
              </a:rPr>
              <a:t>Interesses recíprocos de mútua cooperação;</a:t>
            </a:r>
          </a:p>
          <a:p>
            <a:pPr>
              <a:spcBef>
                <a:spcPts val="1800"/>
              </a:spcBef>
            </a:pPr>
            <a:r>
              <a:rPr lang="pt-BR" sz="2400" dirty="0">
                <a:solidFill>
                  <a:srgbClr val="002060"/>
                </a:solidFill>
                <a:effectLst>
                  <a:outerShdw blurRad="38100" dist="38100" dir="2700000" algn="tl">
                    <a:srgbClr val="000000">
                      <a:alpha val="43137"/>
                    </a:srgbClr>
                  </a:outerShdw>
                </a:effectLst>
              </a:rPr>
              <a:t>Envolvidos são Partícipes;</a:t>
            </a:r>
          </a:p>
          <a:p>
            <a:pPr>
              <a:spcBef>
                <a:spcPts val="1800"/>
              </a:spcBef>
            </a:pPr>
            <a:r>
              <a:rPr lang="pt-BR" sz="2400" dirty="0">
                <a:solidFill>
                  <a:srgbClr val="002060"/>
                </a:solidFill>
                <a:effectLst>
                  <a:outerShdw blurRad="38100" dist="38100" dir="2700000" algn="tl">
                    <a:srgbClr val="000000">
                      <a:alpha val="43137"/>
                    </a:srgbClr>
                  </a:outerShdw>
                </a:effectLst>
              </a:rPr>
              <a:t>Convênios não são onerosos, embora possam incluir o repasse de verbas da administração pública para o outro participe realizar o objeto conveniado;</a:t>
            </a:r>
          </a:p>
          <a:p>
            <a:pPr>
              <a:spcBef>
                <a:spcPts val="1800"/>
              </a:spcBef>
            </a:pPr>
            <a:r>
              <a:rPr lang="pt-BR" sz="2400" dirty="0">
                <a:solidFill>
                  <a:srgbClr val="002060"/>
                </a:solidFill>
                <a:effectLst>
                  <a:outerShdw blurRad="38100" dist="38100" dir="2700000" algn="tl">
                    <a:srgbClr val="000000">
                      <a:alpha val="43137"/>
                    </a:srgbClr>
                  </a:outerShdw>
                </a:effectLst>
              </a:rPr>
              <a:t>Não há lucro.</a:t>
            </a:r>
          </a:p>
          <a:p>
            <a:endParaRPr lang="pt-BR"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5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94265" y="524934"/>
            <a:ext cx="10981268" cy="1077218"/>
          </a:xfrm>
          <a:prstGeom prst="rect">
            <a:avLst/>
          </a:prstGeom>
          <a:noFill/>
        </p:spPr>
        <p:txBody>
          <a:bodyPr wrap="square" rtlCol="0">
            <a:spAutoFit/>
          </a:bodyPr>
          <a:lstStyle/>
          <a:p>
            <a:pPr algn="ct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Exemplos de </a:t>
            </a:r>
          </a:p>
          <a:p>
            <a:pPr algn="ctr"/>
            <a:r>
              <a:rPr lang="pt-BR" sz="3200" dirty="0">
                <a:solidFill>
                  <a:srgbClr val="002060"/>
                </a:solidFill>
                <a:effectLst>
                  <a:outerShdw blurRad="38100" dist="38100" dir="2700000" algn="tl">
                    <a:srgbClr val="000000">
                      <a:alpha val="43137"/>
                    </a:srgbClr>
                  </a:outerShdw>
                </a:effectLst>
                <a:latin typeface="Arial Rounded MT Bold" panose="020F0704030504030204" pitchFamily="34" charset="0"/>
              </a:rPr>
              <a:t>CONTRATOS E CONVÊNIOS</a:t>
            </a:r>
          </a:p>
        </p:txBody>
      </p:sp>
      <p:sp>
        <p:nvSpPr>
          <p:cNvPr id="5" name="CaixaDeTexto 4"/>
          <p:cNvSpPr txBox="1"/>
          <p:nvPr/>
        </p:nvSpPr>
        <p:spPr>
          <a:xfrm>
            <a:off x="262466" y="2175933"/>
            <a:ext cx="5858934" cy="3831818"/>
          </a:xfrm>
          <a:prstGeom prst="rect">
            <a:avLst/>
          </a:prstGeom>
          <a:noFill/>
        </p:spPr>
        <p:txBody>
          <a:bodyPr wrap="square" rtlCol="0">
            <a:spAutoFit/>
          </a:bodyPr>
          <a:lstStyle/>
          <a:p>
            <a:pPr>
              <a:spcBef>
                <a:spcPts val="1800"/>
              </a:spcBef>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Contratos:</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Fornecimento de água e luz;</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Telefonia</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Serviços de limpeza</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Serviços de Segurança</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Abastecimento da frota</a:t>
            </a:r>
          </a:p>
        </p:txBody>
      </p:sp>
      <p:sp>
        <p:nvSpPr>
          <p:cNvPr id="6" name="CaixaDeTexto 5"/>
          <p:cNvSpPr txBox="1"/>
          <p:nvPr/>
        </p:nvSpPr>
        <p:spPr>
          <a:xfrm>
            <a:off x="5998719" y="2175933"/>
            <a:ext cx="5858934" cy="4031873"/>
          </a:xfrm>
          <a:prstGeom prst="rect">
            <a:avLst/>
          </a:prstGeom>
          <a:noFill/>
        </p:spPr>
        <p:txBody>
          <a:bodyPr wrap="square" rtlCol="0">
            <a:spAutoFit/>
          </a:bodyPr>
          <a:lstStyle/>
          <a:p>
            <a:pPr>
              <a:spcBef>
                <a:spcPts val="1800"/>
              </a:spcBef>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Convênios:</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Construção da sede</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Projeto Mais Fiscalização</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Renovação de frota</a:t>
            </a:r>
          </a:p>
          <a:p>
            <a:pPr marL="285750" indent="-285750">
              <a:spcBef>
                <a:spcPts val="1800"/>
              </a:spcBef>
              <a:buFont typeface="Arial" panose="020B0604020202020204" pitchFamily="34" charset="0"/>
              <a:buChar char="•"/>
            </a:pPr>
            <a:r>
              <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rPr>
              <a:t>Eventos de capacitação para enfermagem</a:t>
            </a:r>
          </a:p>
          <a:p>
            <a:pPr marL="285750" indent="-285750">
              <a:buFont typeface="Arial" panose="020B0604020202020204" pitchFamily="34" charset="0"/>
              <a:buChar char="•"/>
            </a:pPr>
            <a:endParaRPr lang="pt-BR" sz="2800" dirty="0">
              <a:solidFill>
                <a:srgbClr val="002060"/>
              </a:solidFill>
              <a:effectLst>
                <a:outerShdw blurRad="38100" dist="38100" dir="2700000" algn="tl">
                  <a:srgbClr val="000000">
                    <a:alpha val="43137"/>
                  </a:srgbClr>
                </a:outerShdw>
              </a:effectLst>
              <a:latin typeface="Arial Rounded MT Bold" panose="020F0704030504030204" pitchFamily="34" charset="0"/>
            </a:endParaRPr>
          </a:p>
        </p:txBody>
      </p:sp>
    </p:spTree>
    <p:extLst>
      <p:ext uri="{BB962C8B-B14F-4D97-AF65-F5344CB8AC3E}">
        <p14:creationId xmlns:p14="http://schemas.microsoft.com/office/powerpoint/2010/main" val="1331152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306287" y="1238984"/>
            <a:ext cx="8365070" cy="47159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Lei 5.905/1973</a:t>
            </a:r>
          </a:p>
          <a:p>
            <a:pPr>
              <a:lnSpc>
                <a:spcPct val="120000"/>
              </a:lnSpc>
              <a:spcBef>
                <a:spcPts val="1200"/>
              </a:spcBef>
            </a:pPr>
            <a:endPar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 8º – Compete ao Conselho Federal:</a:t>
            </a:r>
          </a:p>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 instalar os Conselhos Regionais;</a:t>
            </a:r>
          </a:p>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X – promover estudos e campanhas para aperfeiçoamento profissional;</a:t>
            </a:r>
          </a:p>
          <a:p>
            <a:pPr>
              <a:lnSpc>
                <a:spcPct val="120000"/>
              </a:lnSpc>
              <a:spcBef>
                <a:spcPts val="1200"/>
              </a:spcBef>
            </a:pPr>
            <a:endPar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 15 – Compete aos Conselhos Regionais;</a:t>
            </a:r>
          </a:p>
          <a:p>
            <a:pPr>
              <a:lnSpc>
                <a:spcPct val="120000"/>
              </a:lnSpc>
              <a:spcBef>
                <a:spcPts val="1200"/>
              </a:spcBef>
            </a:pPr>
            <a:r>
              <a:rPr lang="pt-BR" sz="20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VIII – zelar pelo bom conceito da profissão e dos que a exerçam;</a:t>
            </a:r>
          </a:p>
        </p:txBody>
      </p:sp>
      <p:sp>
        <p:nvSpPr>
          <p:cNvPr id="6" name="Título 1"/>
          <p:cNvSpPr>
            <a:spLocks noGrp="1"/>
          </p:cNvSpPr>
          <p:nvPr>
            <p:ph type="title"/>
          </p:nvPr>
        </p:nvSpPr>
        <p:spPr>
          <a:xfrm>
            <a:off x="1306287" y="0"/>
            <a:ext cx="8142512" cy="1430866"/>
          </a:xfrm>
        </p:spPr>
        <p:txBody>
          <a:bodyPr>
            <a:normAutofit/>
          </a:bodyPr>
          <a:lstStyle/>
          <a:p>
            <a:r>
              <a:rPr lang="pt-BR" sz="3200" b="1" spc="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PREMISSAS FUNDAMENTAIS</a:t>
            </a:r>
          </a:p>
        </p:txBody>
      </p:sp>
    </p:spTree>
    <p:extLst>
      <p:ext uri="{BB962C8B-B14F-4D97-AF65-F5344CB8AC3E}">
        <p14:creationId xmlns:p14="http://schemas.microsoft.com/office/powerpoint/2010/main" val="361192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74330" y="1024468"/>
            <a:ext cx="8365070" cy="56303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endParaRPr lang="pt-BR" sz="1800" cap="none" dirty="0">
              <a:latin typeface="Arial" panose="020B0604020202020204" pitchFamily="34" charset="0"/>
              <a:cs typeface="Arial" panose="020B0604020202020204" pitchFamily="34" charset="0"/>
            </a:endParaRPr>
          </a:p>
        </p:txBody>
      </p:sp>
      <p:sp>
        <p:nvSpPr>
          <p:cNvPr id="6" name="Título 1"/>
          <p:cNvSpPr>
            <a:spLocks noGrp="1"/>
          </p:cNvSpPr>
          <p:nvPr>
            <p:ph type="title"/>
          </p:nvPr>
        </p:nvSpPr>
        <p:spPr>
          <a:xfrm>
            <a:off x="457200" y="-36291"/>
            <a:ext cx="8791337" cy="1380061"/>
          </a:xfrm>
        </p:spPr>
        <p:txBody>
          <a:bodyPr>
            <a:normAutofit/>
          </a:bodyPr>
          <a:lstStyle/>
          <a:p>
            <a:r>
              <a:rPr lang="pt-BR" sz="2400" spc="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Conceito Básico de Convênios e Acordos de Contribuição</a:t>
            </a:r>
          </a:p>
        </p:txBody>
      </p:sp>
      <p:sp>
        <p:nvSpPr>
          <p:cNvPr id="4" name="Título 1"/>
          <p:cNvSpPr txBox="1">
            <a:spLocks/>
          </p:cNvSpPr>
          <p:nvPr/>
        </p:nvSpPr>
        <p:spPr>
          <a:xfrm>
            <a:off x="2345263" y="1269995"/>
            <a:ext cx="7933268" cy="5266273"/>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200"/>
              </a:spcBef>
            </a:pPr>
            <a:r>
              <a:rPr lang="pt-BR" sz="1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Lei Complementar 101/00, art. 25</a:t>
            </a:r>
            <a:r>
              <a:rPr lang="pt-BR" sz="1800"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a:spcBef>
                <a:spcPts val="1200"/>
              </a:spcBef>
            </a:pPr>
            <a:r>
              <a:rPr lang="pt-BR" sz="1800" b="1" cap="none" dirty="0">
                <a:solidFill>
                  <a:srgbClr val="002060"/>
                </a:solidFill>
                <a:latin typeface="Arial" panose="020B0604020202020204" pitchFamily="34" charset="0"/>
                <a:cs typeface="Arial" panose="020B0604020202020204" pitchFamily="34" charset="0"/>
              </a:rPr>
              <a:t>“...entrega de recursos correntes ou de capital a outros entes da Federação e a Entidades sem fins lucrativos, a título de cooperação, auxílio ou assistência financeira...”</a:t>
            </a:r>
            <a:r>
              <a:rPr lang="pt-BR" sz="1800" dirty="0">
                <a:solidFill>
                  <a:srgbClr val="002060"/>
                </a:solidFill>
                <a:latin typeface="Arial" panose="020B0604020202020204" pitchFamily="34" charset="0"/>
                <a:cs typeface="Arial" panose="020B0604020202020204" pitchFamily="34" charset="0"/>
              </a:rPr>
              <a:t>​</a:t>
            </a:r>
          </a:p>
          <a:p>
            <a:pPr>
              <a:spcBef>
                <a:spcPts val="1200"/>
              </a:spcBef>
            </a:pPr>
            <a:r>
              <a:rPr lang="pt-BR" sz="1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Portaria Interministerial 424/2016 e suas atualizações.</a:t>
            </a:r>
          </a:p>
          <a:p>
            <a:pPr>
              <a:spcBef>
                <a:spcPts val="1200"/>
              </a:spcBef>
            </a:pPr>
            <a:r>
              <a:rPr lang="pt-BR" sz="1800" b="1" cap="none" dirty="0">
                <a:solidFill>
                  <a:srgbClr val="002060"/>
                </a:solidFill>
                <a:latin typeface="Arial" panose="020B0604020202020204" pitchFamily="34" charset="0"/>
                <a:cs typeface="Arial" panose="020B0604020202020204" pitchFamily="34" charset="0"/>
              </a:rPr>
              <a:t>“Regula os instrumentos de repasse celebrados pelos órgãos e entidades da Administração Pública Federal com órgãos ou entidades públicas ou entidades privadas sem fins lucrativos para a execução de programas, projetos e atividades de interesse recíproco, que envolvam a transferência de recursos financeiros oriundos do Orçamento Fiscal e da Seguridade Social da União.”</a:t>
            </a:r>
          </a:p>
          <a:p>
            <a:pPr>
              <a:lnSpc>
                <a:spcPct val="120000"/>
              </a:lnSpc>
              <a:spcBef>
                <a:spcPts val="1200"/>
              </a:spcBef>
            </a:pPr>
            <a:r>
              <a:rPr lang="pt-BR" sz="1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Resolução </a:t>
            </a:r>
            <a:r>
              <a:rPr lang="pt-BR" sz="1800" b="1"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1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nº 555/2017</a:t>
            </a:r>
          </a:p>
          <a:p>
            <a:pPr>
              <a:lnSpc>
                <a:spcPct val="120000"/>
              </a:lnSpc>
              <a:spcBef>
                <a:spcPts val="1200"/>
              </a:spcBef>
            </a:pPr>
            <a:r>
              <a:rPr lang="pt-BR" sz="1800" b="1" cap="none" dirty="0">
                <a:solidFill>
                  <a:srgbClr val="002060"/>
                </a:solidFill>
                <a:latin typeface="Arial" panose="020B0604020202020204" pitchFamily="34" charset="0"/>
                <a:cs typeface="Arial" panose="020B0604020202020204" pitchFamily="34" charset="0"/>
              </a:rPr>
              <a:t>Institui o PLATEC e FUNAD</a:t>
            </a:r>
          </a:p>
          <a:p>
            <a:pPr>
              <a:lnSpc>
                <a:spcPct val="120000"/>
              </a:lnSpc>
              <a:spcBef>
                <a:spcPts val="1200"/>
              </a:spcBef>
            </a:pPr>
            <a:endParaRPr lang="pt-BR" sz="2400" cap="none" dirty="0">
              <a:solidFill>
                <a:srgbClr val="002060"/>
              </a:solidFill>
              <a:latin typeface="Arial" panose="020B0604020202020204" pitchFamily="34" charset="0"/>
              <a:cs typeface="Arial" panose="020B0604020202020204" pitchFamily="34" charset="0"/>
            </a:endParaRPr>
          </a:p>
        </p:txBody>
      </p:sp>
      <p:sp>
        <p:nvSpPr>
          <p:cNvPr id="7" name="Retângulo 6"/>
          <p:cNvSpPr/>
          <p:nvPr/>
        </p:nvSpPr>
        <p:spPr>
          <a:xfrm>
            <a:off x="5974813" y="3244334"/>
            <a:ext cx="242374" cy="369332"/>
          </a:xfrm>
          <a:prstGeom prst="rect">
            <a:avLst/>
          </a:prstGeom>
        </p:spPr>
        <p:txBody>
          <a:bodyPr wrap="none">
            <a:spAutoFit/>
          </a:bodyPr>
          <a:lstStyle/>
          <a:p>
            <a:r>
              <a:rPr lang="pt-BR" dirty="0">
                <a:solidFill>
                  <a:srgbClr val="000000"/>
                </a:solidFill>
                <a:latin typeface="Times New Roman" panose="02020603050405020304" pitchFamily="18" charset="0"/>
              </a:rPr>
              <a:t> </a:t>
            </a:r>
            <a:endParaRPr lang="pt-BR" dirty="0"/>
          </a:p>
        </p:txBody>
      </p:sp>
    </p:spTree>
    <p:extLst>
      <p:ext uri="{BB962C8B-B14F-4D97-AF65-F5344CB8AC3E}">
        <p14:creationId xmlns:p14="http://schemas.microsoft.com/office/powerpoint/2010/main" val="698410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074330" y="1024468"/>
            <a:ext cx="8365070" cy="56303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endParaRPr lang="pt-BR" sz="1800" cap="none" dirty="0">
              <a:latin typeface="Arial" panose="020B0604020202020204" pitchFamily="34" charset="0"/>
              <a:cs typeface="Arial" panose="020B0604020202020204" pitchFamily="34" charset="0"/>
            </a:endParaRPr>
          </a:p>
        </p:txBody>
      </p:sp>
      <p:sp>
        <p:nvSpPr>
          <p:cNvPr id="4" name="Título 1"/>
          <p:cNvSpPr txBox="1">
            <a:spLocks/>
          </p:cNvSpPr>
          <p:nvPr/>
        </p:nvSpPr>
        <p:spPr>
          <a:xfrm>
            <a:off x="2290231" y="1693334"/>
            <a:ext cx="7933268" cy="4292600"/>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2400" b="1"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Platec</a:t>
            </a:r>
            <a:r>
              <a:rPr lang="pt-BR"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Plano de Trabalho Especial</a:t>
            </a:r>
            <a:r>
              <a:rPr lang="pt-BR" sz="2400"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a:lnSpc>
                <a:spcPct val="120000"/>
              </a:lnSpc>
              <a:spcBef>
                <a:spcPts val="1200"/>
              </a:spcBef>
            </a:pPr>
            <a:r>
              <a:rPr lang="pt-BR" sz="2400" b="1" dirty="0">
                <a:solidFill>
                  <a:srgbClr val="002060"/>
                </a:solidFill>
                <a:latin typeface="Arial" panose="020B0604020202020204" pitchFamily="34" charset="0"/>
                <a:cs typeface="Arial" panose="020B0604020202020204" pitchFamily="34" charset="0"/>
              </a:rPr>
              <a:t>É</a:t>
            </a:r>
            <a:r>
              <a:rPr lang="pt-BR" sz="2400" b="1" cap="none" dirty="0">
                <a:solidFill>
                  <a:srgbClr val="002060"/>
                </a:solidFill>
                <a:latin typeface="Arial" panose="020B0604020202020204" pitchFamily="34" charset="0"/>
                <a:cs typeface="Arial" panose="020B0604020202020204" pitchFamily="34" charset="0"/>
              </a:rPr>
              <a:t> destinado ao apoio e fortalecimento dos Conselhos Regionais</a:t>
            </a:r>
            <a:endParaRPr lang="pt-BR" sz="2400" cap="none" dirty="0">
              <a:solidFill>
                <a:srgbClr val="002060"/>
              </a:solidFill>
              <a:latin typeface="Arial" panose="020B0604020202020204" pitchFamily="34" charset="0"/>
              <a:cs typeface="Arial" panose="020B0604020202020204" pitchFamily="34" charset="0"/>
            </a:endParaRPr>
          </a:p>
          <a:p>
            <a:pPr>
              <a:lnSpc>
                <a:spcPct val="120000"/>
              </a:lnSpc>
              <a:spcBef>
                <a:spcPts val="1200"/>
              </a:spcBef>
            </a:pPr>
            <a:endParaRPr lang="pt-BR"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20000"/>
              </a:lnSpc>
              <a:spcBef>
                <a:spcPts val="1200"/>
              </a:spcBef>
            </a:pPr>
            <a:r>
              <a:rPr lang="pt-BR"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FUNAD – Fundo de Apoio à Atividade Administrativa</a:t>
            </a:r>
          </a:p>
          <a:p>
            <a:pPr>
              <a:lnSpc>
                <a:spcPct val="120000"/>
              </a:lnSpc>
              <a:spcBef>
                <a:spcPts val="1200"/>
              </a:spcBef>
            </a:pPr>
            <a:r>
              <a:rPr lang="pt-BR" sz="2400" b="1" cap="none" dirty="0">
                <a:solidFill>
                  <a:srgbClr val="002060"/>
                </a:solidFill>
                <a:latin typeface="Arial" panose="020B0604020202020204" pitchFamily="34" charset="0"/>
                <a:cs typeface="Arial" panose="020B0604020202020204" pitchFamily="34" charset="0"/>
              </a:rPr>
              <a:t>Destinado a suplementar os recursos financeiros aplicados no custeio das ações de suas administrações.</a:t>
            </a:r>
            <a:endParaRPr lang="pt-BR" sz="2400" cap="none" dirty="0">
              <a:solidFill>
                <a:srgbClr val="002060"/>
              </a:solidFill>
              <a:latin typeface="Arial" panose="020B0604020202020204" pitchFamily="34" charset="0"/>
              <a:cs typeface="Arial" panose="020B0604020202020204" pitchFamily="34" charset="0"/>
            </a:endParaRPr>
          </a:p>
        </p:txBody>
      </p:sp>
      <p:sp>
        <p:nvSpPr>
          <p:cNvPr id="7" name="Retângulo 6"/>
          <p:cNvSpPr/>
          <p:nvPr/>
        </p:nvSpPr>
        <p:spPr>
          <a:xfrm>
            <a:off x="5974813" y="3244334"/>
            <a:ext cx="242374" cy="369332"/>
          </a:xfrm>
          <a:prstGeom prst="rect">
            <a:avLst/>
          </a:prstGeom>
        </p:spPr>
        <p:txBody>
          <a:bodyPr wrap="none">
            <a:spAutoFit/>
          </a:bodyPr>
          <a:lstStyle/>
          <a:p>
            <a:r>
              <a:rPr lang="pt-BR" dirty="0">
                <a:solidFill>
                  <a:srgbClr val="000000"/>
                </a:solidFill>
                <a:latin typeface="Times New Roman" panose="02020603050405020304" pitchFamily="18" charset="0"/>
              </a:rPr>
              <a:t> </a:t>
            </a:r>
            <a:endParaRPr lang="pt-BR" dirty="0"/>
          </a:p>
        </p:txBody>
      </p:sp>
      <p:sp>
        <p:nvSpPr>
          <p:cNvPr id="8" name="Título 1">
            <a:extLst>
              <a:ext uri="{FF2B5EF4-FFF2-40B4-BE49-F238E27FC236}">
                <a16:creationId xmlns:a16="http://schemas.microsoft.com/office/drawing/2014/main" id="{E54AE581-2743-4F9B-9DD8-10437E8EDE5C}"/>
              </a:ext>
            </a:extLst>
          </p:cNvPr>
          <p:cNvSpPr>
            <a:spLocks noGrp="1"/>
          </p:cNvSpPr>
          <p:nvPr>
            <p:ph type="title"/>
          </p:nvPr>
        </p:nvSpPr>
        <p:spPr>
          <a:xfrm>
            <a:off x="457200" y="-36291"/>
            <a:ext cx="8791337" cy="1380061"/>
          </a:xfrm>
        </p:spPr>
        <p:txBody>
          <a:bodyPr>
            <a:normAutofit/>
          </a:bodyPr>
          <a:lstStyle/>
          <a:p>
            <a:r>
              <a:rPr lang="pt-BR" sz="2400" spc="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Conceito Básico de Convênios e Acordos de Contribuição</a:t>
            </a:r>
          </a:p>
        </p:txBody>
      </p:sp>
    </p:spTree>
    <p:extLst>
      <p:ext uri="{BB962C8B-B14F-4D97-AF65-F5344CB8AC3E}">
        <p14:creationId xmlns:p14="http://schemas.microsoft.com/office/powerpoint/2010/main" val="355958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688840" y="1227667"/>
            <a:ext cx="8365070" cy="5630333"/>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20000"/>
              </a:lnSpc>
              <a:spcBef>
                <a:spcPts val="1200"/>
              </a:spcBef>
            </a:pPr>
            <a:r>
              <a:rPr lang="pt-BR" sz="1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PLATEC: São três os Programas de Apoio:</a:t>
            </a:r>
          </a:p>
          <a:p>
            <a:pPr>
              <a:lnSpc>
                <a:spcPct val="120000"/>
              </a:lnSpc>
              <a:spcBef>
                <a:spcPts val="1200"/>
              </a:spcBef>
            </a:pPr>
            <a:r>
              <a:rPr lang="pt-BR" sz="1800" b="1"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Programa de Apoio e Fortalecimento Institucional COFEN/Conselhos Regionais.</a:t>
            </a:r>
          </a:p>
          <a:p>
            <a:pPr>
              <a:lnSpc>
                <a:spcPct val="120000"/>
              </a:lnSpc>
              <a:spcBef>
                <a:spcPts val="1200"/>
              </a:spcBef>
            </a:pPr>
            <a:r>
              <a:rPr lang="pt-BR" sz="18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Apoio aos Conselhos Regionais: contribuições, contemplando projetos para aquisição e/ou reforma de sede administrativas, compra de equipamentos e viaturas para os Conselhos Regionais, observando a Decisão </a:t>
            </a:r>
            <a:r>
              <a:rPr lang="pt-BR" sz="1800" cap="none"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Cofen</a:t>
            </a:r>
            <a:r>
              <a:rPr lang="pt-BR" sz="18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nº 243/2016, que dispõe sobre a classificação dos Conselhos Regionais de Enfermagem em micro, pequeno, médio, grande e macro porte quanto ao número de inscrições definitivas;</a:t>
            </a:r>
          </a:p>
          <a:p>
            <a:pPr>
              <a:lnSpc>
                <a:spcPct val="120000"/>
              </a:lnSpc>
              <a:spcBef>
                <a:spcPts val="1200"/>
              </a:spcBef>
            </a:pPr>
            <a:r>
              <a:rPr lang="pt-BR" sz="1800" cap="none"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 Apoio institucional ao Sistema COFEN/Conselhos Regionais: capacitação, contemplando projetos, por meio de cursos para gestores e funcionários nas áreas de licitação, contratos, contabilidade pública, gestão de pessoal entre outros.</a:t>
            </a:r>
          </a:p>
        </p:txBody>
      </p:sp>
      <p:sp>
        <p:nvSpPr>
          <p:cNvPr id="7" name="Título 1">
            <a:extLst>
              <a:ext uri="{FF2B5EF4-FFF2-40B4-BE49-F238E27FC236}">
                <a16:creationId xmlns:a16="http://schemas.microsoft.com/office/drawing/2014/main" id="{7A8334E2-0015-4D3D-854C-FA46C0B032F0}"/>
              </a:ext>
            </a:extLst>
          </p:cNvPr>
          <p:cNvSpPr txBox="1">
            <a:spLocks/>
          </p:cNvSpPr>
          <p:nvPr/>
        </p:nvSpPr>
        <p:spPr>
          <a:xfrm>
            <a:off x="1688840" y="167951"/>
            <a:ext cx="7483152" cy="1430866"/>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pt-BR" sz="3200" spc="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rPr>
              <a:t>Resolução 624/2019 – Manual de Acordos e Convênios:</a:t>
            </a:r>
            <a:endParaRPr lang="pt-BR" sz="3200" spc="0" dirty="0">
              <a:solidFill>
                <a:srgbClr val="002060"/>
              </a:solidFill>
              <a:effectLst>
                <a:outerShdw blurRad="38100" dist="38100" dir="2700000" algn="tl">
                  <a:srgbClr val="000000">
                    <a:alpha val="43137"/>
                  </a:srgbClr>
                </a:outerShdw>
              </a:effectLst>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743712619"/>
      </p:ext>
    </p:extLst>
  </p:cSld>
  <p:clrMapOvr>
    <a:masterClrMapping/>
  </p:clrMapOvr>
</p:sld>
</file>

<file path=ppt/theme/theme1.xml><?xml version="1.0" encoding="utf-8"?>
<a:theme xmlns:a="http://schemas.openxmlformats.org/drawingml/2006/main" name="Metropolitano">
  <a:themeElements>
    <a:clrScheme name="Metropolitano">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o">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TM03457491[[fn=Metropolitano]]</Template>
  <TotalTime>5570</TotalTime>
  <Words>2726</Words>
  <Application>Microsoft Office PowerPoint</Application>
  <PresentationFormat>Widescreen</PresentationFormat>
  <Paragraphs>336</Paragraphs>
  <Slides>36</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36</vt:i4>
      </vt:variant>
    </vt:vector>
  </HeadingPairs>
  <TitlesOfParts>
    <vt:vector size="42" baseType="lpstr">
      <vt:lpstr>Arial</vt:lpstr>
      <vt:lpstr>Arial Black</vt:lpstr>
      <vt:lpstr>Arial Rounded MT Bold</vt:lpstr>
      <vt:lpstr>Calibri Light</vt:lpstr>
      <vt:lpstr>Times New Roman</vt:lpstr>
      <vt:lpstr>Metropolitano</vt:lpstr>
      <vt:lpstr>Convênios da formalização à prestação de contas</vt:lpstr>
      <vt:lpstr>Apresentação do PowerPoint</vt:lpstr>
      <vt:lpstr>Apresentação do PowerPoint</vt:lpstr>
      <vt:lpstr>Apresentação do PowerPoint</vt:lpstr>
      <vt:lpstr>Apresentação do PowerPoint</vt:lpstr>
      <vt:lpstr>PREMISSAS FUNDAMENTAIS</vt:lpstr>
      <vt:lpstr>Conceito Básico de Convênios e Acordos de Contribuição</vt:lpstr>
      <vt:lpstr>Conceito Básico de Convênios e Acordos de Contribuição</vt:lpstr>
      <vt:lpstr>Apresentação do PowerPoint</vt:lpstr>
      <vt:lpstr>Resolução 624/2019 – Manual de Acordos e Convênios:</vt:lpstr>
      <vt:lpstr>Resolução 624/2019 – Manual de Acordos e Convênios:</vt:lpstr>
      <vt:lpstr>Apresentação do PowerPoint</vt:lpstr>
      <vt:lpstr>Apresentação do PowerPoint</vt:lpstr>
      <vt:lpstr>Elaboração do Plano de Trabalho</vt:lpstr>
      <vt:lpstr>Elaboração do Plano de Trabalho</vt:lpstr>
      <vt:lpstr>Elaboração do Plano de Trabalho</vt:lpstr>
      <vt:lpstr>Apresentação do PowerPoint</vt:lpstr>
      <vt:lpstr>Apresentação do PowerPoint</vt:lpstr>
      <vt:lpstr>Apresentação do PowerPoint</vt:lpstr>
      <vt:lpstr>Apresentação do PowerPoint</vt:lpstr>
      <vt:lpstr>Apresentação do PowerPoint</vt:lpstr>
      <vt:lpstr>Manual de Gestão de Convênios Res. 624/2019</vt:lpstr>
      <vt:lpstr>Rito adotado no Cofen para  realização de um procedimento licitatório:</vt:lpstr>
      <vt:lpstr>Check List</vt:lpstr>
      <vt:lpstr>Execução do objeto</vt:lpstr>
      <vt:lpstr>AJUSTES</vt:lpstr>
      <vt:lpstr>Durante a execução, não pode:</vt:lpstr>
      <vt:lpstr>Durante a execução, não pode:</vt:lpstr>
      <vt:lpstr>CONTRATAÇÃO DE TERCEIRIZADOS POSIÇÃO DO TCU – AC 2.588/17 - PLENÁRIO </vt:lpstr>
      <vt:lpstr>Prestação do Contas</vt:lpstr>
      <vt:lpstr>Prestação do Contas</vt:lpstr>
      <vt:lpstr>TCU</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Muito além dos convênios</dc:title>
  <dc:creator>Alex</dc:creator>
  <cp:lastModifiedBy>alex</cp:lastModifiedBy>
  <cp:revision>25</cp:revision>
  <dcterms:created xsi:type="dcterms:W3CDTF">2019-10-14T12:34:32Z</dcterms:created>
  <dcterms:modified xsi:type="dcterms:W3CDTF">2022-04-12T11:38:42Z</dcterms:modified>
</cp:coreProperties>
</file>