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0" r:id="rId5"/>
    <p:sldId id="261" r:id="rId6"/>
    <p:sldId id="263" r:id="rId7"/>
    <p:sldId id="265" r:id="rId8"/>
    <p:sldId id="266" r:id="rId9"/>
    <p:sldId id="269" r:id="rId10"/>
    <p:sldId id="268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9BEF1B-3FA0-45D3-8357-864A8D46BF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pt-BR" b="1" i="1" dirty="0"/>
              <a:t>Seminário administrativo Coren Rondônia - 2022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04E328F-8232-48A8-BED5-D8A32B3681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Autofit/>
          </a:bodyPr>
          <a:lstStyle/>
          <a:p>
            <a:r>
              <a:rPr lang="pt-BR" sz="3200" b="1" dirty="0">
                <a:solidFill>
                  <a:schemeClr val="tx2">
                    <a:lumMod val="50000"/>
                  </a:schemeClr>
                </a:solidFill>
              </a:rPr>
              <a:t>E-SOCIAL E  A RESPONSABILIDADE DOS EMPREGADOS PÚBLICOS DOS CONSELHOS REGIONAIS</a:t>
            </a:r>
          </a:p>
        </p:txBody>
      </p:sp>
    </p:spTree>
    <p:extLst>
      <p:ext uri="{BB962C8B-B14F-4D97-AF65-F5344CB8AC3E}">
        <p14:creationId xmlns:p14="http://schemas.microsoft.com/office/powerpoint/2010/main" val="2998204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DA2267-6B72-4C8D-BC75-316ED1D86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6239483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pt-BR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Perante o E-Social e o empregador... quais seriam minhas obrigações principais:</a:t>
            </a:r>
            <a:br>
              <a:rPr lang="pt-BR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pt-BR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Manter o cadastro atualizado</a:t>
            </a:r>
            <a:br>
              <a:rPr lang="pt-BR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-Endereço</a:t>
            </a:r>
            <a:br>
              <a:rPr lang="pt-BR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-Estado Civil</a:t>
            </a:r>
            <a:br>
              <a:rPr lang="pt-BR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Alteração de dependentes</a:t>
            </a:r>
            <a:br>
              <a:rPr lang="pt-BR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Entrega de atestados</a:t>
            </a:r>
            <a:br>
              <a:rPr lang="pt-BR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Ser assertivo e participante no exame médico periódico.</a:t>
            </a:r>
            <a:br>
              <a:rPr lang="pt-BR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pt-BR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relação no caso de Emprego público não se resume a questão trabalhista e o ponto principal hoje é previdenciário, os gestores e ordenadores de despesa precisam ficar atentos a essas situações.</a:t>
            </a:r>
            <a:br>
              <a:rPr lang="pt-BR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817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AC9646-2731-4E8F-AEB3-0911E73F2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528645" y="618517"/>
            <a:ext cx="13806872" cy="6239483"/>
          </a:xfrm>
        </p:spPr>
        <p:txBody>
          <a:bodyPr/>
          <a:lstStyle/>
          <a:p>
            <a:r>
              <a:rPr lang="pt-BR" dirty="0"/>
              <a:t> </a:t>
            </a:r>
            <a:br>
              <a:rPr lang="pt-BR" dirty="0"/>
            </a:br>
            <a:br>
              <a:rPr lang="pt-BR" dirty="0"/>
            </a:br>
            <a:endParaRPr lang="pt-BR" dirty="0"/>
          </a:p>
        </p:txBody>
      </p:sp>
      <p:pic>
        <p:nvPicPr>
          <p:cNvPr id="2052" name="Picture 4" descr="Poster Gratidão gera gratidão - Guten">
            <a:extLst>
              <a:ext uri="{FF2B5EF4-FFF2-40B4-BE49-F238E27FC236}">
                <a16:creationId xmlns:a16="http://schemas.microsoft.com/office/drawing/2014/main" id="{5A850149-CDAE-4C3A-AAF3-2536FFCFBF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140" y="642938"/>
            <a:ext cx="8990176" cy="557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340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846F08-BFDB-41C3-A091-73C088F9C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"/>
            <a:ext cx="10364451" cy="6858000"/>
          </a:xfrm>
        </p:spPr>
        <p:txBody>
          <a:bodyPr>
            <a:normAutofit/>
          </a:bodyPr>
          <a:lstStyle/>
          <a:p>
            <a:endParaRPr lang="pt-BR" sz="6600" dirty="0"/>
          </a:p>
        </p:txBody>
      </p:sp>
      <p:pic>
        <p:nvPicPr>
          <p:cNvPr id="3" name="Imagem 2" descr="Palestra esocial sst antiga">
            <a:extLst>
              <a:ext uri="{FF2B5EF4-FFF2-40B4-BE49-F238E27FC236}">
                <a16:creationId xmlns:a16="http://schemas.microsoft.com/office/drawing/2014/main" id="{ADBD4308-1397-495A-9240-C41C29EF85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93" y="0"/>
            <a:ext cx="4970132" cy="3428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m 3" descr="eSocial traz novas obrigações em Janeiro 2022 - Portal e Academia Brasil  Postos">
            <a:extLst>
              <a:ext uri="{FF2B5EF4-FFF2-40B4-BE49-F238E27FC236}">
                <a16:creationId xmlns:a16="http://schemas.microsoft.com/office/drawing/2014/main" id="{F0EA4897-DFF0-45EF-A4AF-659F2CF047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2467" y="3428999"/>
            <a:ext cx="5400040" cy="3429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9790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7D728D-94DD-4F9D-B411-AC883606C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500241" y="-3017162"/>
            <a:ext cx="21192485" cy="12892320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1028" name="Picture 4" descr="Ponto de interrogação, símbolo. homem pensativo. cara, uma pergunta. | Foto  Premium">
            <a:extLst>
              <a:ext uri="{FF2B5EF4-FFF2-40B4-BE49-F238E27FC236}">
                <a16:creationId xmlns:a16="http://schemas.microsoft.com/office/drawing/2014/main" id="{AB517A25-E7C8-4C65-A69D-B48332B80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1113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B12864-8843-4C1A-A1DB-9BC692D26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1" cy="6857999"/>
          </a:xfrm>
        </p:spPr>
        <p:txBody>
          <a:bodyPr/>
          <a:lstStyle/>
          <a:p>
            <a:r>
              <a:rPr lang="pt-BR" sz="4400" b="1" i="1" dirty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Art. 2º - Considera-se empregador a empresa, individual ou coletiva, que, assumindo os riscos da atividade econômica, admite, assalaria e dirige a prestação pessoal de serviço.</a:t>
            </a:r>
            <a:b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6733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287313-1BAE-4728-978D-14A5AC827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0"/>
            <a:ext cx="10364451" cy="6857999"/>
          </a:xfrm>
        </p:spPr>
        <p:txBody>
          <a:bodyPr>
            <a:normAutofit/>
          </a:bodyPr>
          <a:lstStyle/>
          <a:p>
            <a:r>
              <a:rPr lang="pt-BR" sz="4400" b="1" i="1" dirty="0"/>
              <a:t>RESOLUÇÃO COFEN Nº 0507/2016</a:t>
            </a:r>
            <a:br>
              <a:rPr lang="pt-BR" sz="4400" b="1" i="1" dirty="0"/>
            </a:br>
            <a:r>
              <a:rPr lang="pt-BR" sz="4400" b="1" i="1" dirty="0"/>
              <a:t>Institui e implementa o Código de Ética dos</a:t>
            </a:r>
            <a:br>
              <a:rPr lang="pt-BR" sz="4400" b="1" i="1" dirty="0"/>
            </a:br>
            <a:r>
              <a:rPr lang="pt-BR" sz="4400" b="1" i="1" dirty="0"/>
              <a:t>Empregados Públicos do Sistema Cofen/Conselhos</a:t>
            </a:r>
            <a:br>
              <a:rPr lang="pt-BR" sz="4400" b="1" i="1" dirty="0"/>
            </a:br>
            <a:r>
              <a:rPr lang="pt-BR" sz="4400" b="1" i="1" dirty="0"/>
              <a:t>Regionais de Enfermagem.</a:t>
            </a:r>
            <a:br>
              <a:rPr lang="pt-BR" sz="4400" b="1" i="1" dirty="0"/>
            </a:br>
            <a:endParaRPr lang="pt-BR" sz="4400" b="1" i="1" dirty="0"/>
          </a:p>
        </p:txBody>
      </p:sp>
    </p:spTree>
    <p:extLst>
      <p:ext uri="{BB962C8B-B14F-4D97-AF65-F5344CB8AC3E}">
        <p14:creationId xmlns:p14="http://schemas.microsoft.com/office/powerpoint/2010/main" val="103963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0F3857-CC84-44FC-9E26-A9519FBBB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1999" cy="6858000"/>
          </a:xfrm>
        </p:spPr>
        <p:txBody>
          <a:bodyPr>
            <a:normAutofit/>
          </a:bodyPr>
          <a:lstStyle/>
          <a:p>
            <a:pPr algn="l"/>
            <a:r>
              <a:rPr lang="pt-BR" sz="2400" b="1" i="1" u="none" strike="noStrike" baseline="0" dirty="0">
                <a:latin typeface="Times New Roman" panose="02020603050405020304" pitchFamily="18" charset="0"/>
              </a:rPr>
              <a:t>Art.1º</a:t>
            </a:r>
            <a:br>
              <a:rPr lang="pt-BR" sz="2400" b="1" i="1" u="none" strike="noStrike" baseline="0" dirty="0">
                <a:latin typeface="Times New Roman" panose="02020603050405020304" pitchFamily="18" charset="0"/>
              </a:rPr>
            </a:br>
            <a:r>
              <a:rPr lang="pt-BR" sz="2400" b="1" i="1" u="none" strike="noStrike" baseline="0" dirty="0">
                <a:latin typeface="Times New Roman" panose="02020603050405020304" pitchFamily="18" charset="0"/>
              </a:rPr>
              <a:t>São deveres dos empregados do sistema Cofen/Conselhos Regionais:</a:t>
            </a:r>
            <a:br>
              <a:rPr lang="pt-BR" sz="2400" b="1" i="1" u="none" strike="noStrike" baseline="0" dirty="0">
                <a:latin typeface="Times New Roman" panose="02020603050405020304" pitchFamily="18" charset="0"/>
              </a:rPr>
            </a:br>
            <a:r>
              <a:rPr lang="pt-BR" sz="2400" b="1" i="1" u="none" strike="noStrike" baseline="0" dirty="0">
                <a:latin typeface="Times New Roman" panose="02020603050405020304" pitchFamily="18" charset="0"/>
              </a:rPr>
              <a:t>I exercer com zelo e dedicação as atribuições legais e regulamentares inerentes ao cargo ou função;</a:t>
            </a:r>
            <a:br>
              <a:rPr lang="pt-BR" sz="2400" b="1" i="1" u="none" strike="noStrike" baseline="0" dirty="0">
                <a:latin typeface="Times New Roman" panose="02020603050405020304" pitchFamily="18" charset="0"/>
              </a:rPr>
            </a:br>
            <a:r>
              <a:rPr lang="pt-BR" sz="2400" b="1" i="1" u="none" strike="noStrike" baseline="0" dirty="0">
                <a:latin typeface="Times New Roman" panose="02020603050405020304" pitchFamily="18" charset="0"/>
              </a:rPr>
              <a:t>II ser leal ao Conselho a que servir;</a:t>
            </a:r>
            <a:br>
              <a:rPr lang="pt-BR" sz="2400" b="1" i="1" u="none" strike="noStrike" baseline="0" dirty="0">
                <a:latin typeface="Times New Roman" panose="02020603050405020304" pitchFamily="18" charset="0"/>
              </a:rPr>
            </a:br>
            <a:br>
              <a:rPr lang="pt-BR" sz="2400" b="1" i="1" u="none" strike="noStrike" baseline="0" dirty="0">
                <a:latin typeface="Times New Roman" panose="02020603050405020304" pitchFamily="18" charset="0"/>
              </a:rPr>
            </a:br>
            <a:r>
              <a:rPr lang="pt-BR" sz="2400" b="1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III observar as normas legais e regulamentares;</a:t>
            </a:r>
            <a:br>
              <a:rPr lang="pt-BR" sz="2400" b="1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br>
              <a:rPr lang="pt-BR" sz="2400" b="1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r>
              <a:rPr lang="pt-BR" sz="2400" b="1" i="1" u="none" strike="noStrike" baseline="0" dirty="0">
                <a:latin typeface="Times New Roman" panose="02020603050405020304" pitchFamily="18" charset="0"/>
              </a:rPr>
              <a:t>IV cumprir as ordens superiores, exceto quando manifestamente ilegais;</a:t>
            </a:r>
            <a:br>
              <a:rPr lang="pt-BR" sz="2400" b="1" i="1" u="none" strike="noStrike" baseline="0" dirty="0">
                <a:latin typeface="Times New Roman" panose="02020603050405020304" pitchFamily="18" charset="0"/>
              </a:rPr>
            </a:br>
            <a:r>
              <a:rPr lang="pt-BR" sz="2400" b="1" i="1" u="none" strike="noStrike" baseline="0" dirty="0">
                <a:latin typeface="Times New Roman" panose="02020603050405020304" pitchFamily="18" charset="0"/>
              </a:rPr>
              <a:t>V atender com presteza:</a:t>
            </a:r>
            <a:br>
              <a:rPr lang="pt-BR" sz="2400" b="1" i="1" u="none" strike="noStrike" baseline="0" dirty="0">
                <a:latin typeface="Times New Roman" panose="02020603050405020304" pitchFamily="18" charset="0"/>
              </a:rPr>
            </a:br>
            <a:r>
              <a:rPr lang="pt-BR" sz="2400" b="1" i="1" u="none" strike="noStrike" baseline="0" dirty="0">
                <a:latin typeface="Times New Roman" panose="02020603050405020304" pitchFamily="18" charset="0"/>
              </a:rPr>
              <a:t>a) ao público em geral, aos inscritos ou interessados em realizar inscrição, prestando as informações requeridas, ressalvadas as protegidas pelo sigilo;</a:t>
            </a:r>
            <a:br>
              <a:rPr lang="pt-BR" sz="2400" b="1" i="1" u="none" strike="noStrike" baseline="0" dirty="0">
                <a:latin typeface="Times New Roman" panose="02020603050405020304" pitchFamily="18" charset="0"/>
              </a:rPr>
            </a:br>
            <a:r>
              <a:rPr lang="pt-BR" sz="2400" b="1" i="1" u="none" strike="noStrike" baseline="0" dirty="0">
                <a:latin typeface="Times New Roman" panose="02020603050405020304" pitchFamily="18" charset="0"/>
              </a:rPr>
              <a:t>b) a expedição de certidões requeridas para a defesa de direito ou</a:t>
            </a:r>
            <a:br>
              <a:rPr lang="pt-BR" sz="2400" b="1" i="1" u="none" strike="noStrike" baseline="0" dirty="0">
                <a:latin typeface="Times New Roman" panose="02020603050405020304" pitchFamily="18" charset="0"/>
              </a:rPr>
            </a:br>
            <a:r>
              <a:rPr lang="pt-BR" sz="2400" b="1" i="1" u="none" strike="noStrike" baseline="0" dirty="0">
                <a:latin typeface="Times New Roman" panose="02020603050405020304" pitchFamily="18" charset="0"/>
              </a:rPr>
              <a:t>esclarecimento de situações de interesse pessoal;</a:t>
            </a:r>
            <a:endParaRPr lang="pt-BR" sz="2400" b="1" i="1" dirty="0"/>
          </a:p>
        </p:txBody>
      </p:sp>
    </p:spTree>
    <p:extLst>
      <p:ext uri="{BB962C8B-B14F-4D97-AF65-F5344CB8AC3E}">
        <p14:creationId xmlns:p14="http://schemas.microsoft.com/office/powerpoint/2010/main" val="942426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0546D7-833B-436A-8C7E-0A77CB7F4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-66675"/>
            <a:ext cx="10364451" cy="6924675"/>
          </a:xfrm>
        </p:spPr>
        <p:txBody>
          <a:bodyPr>
            <a:noAutofit/>
          </a:bodyPr>
          <a:lstStyle/>
          <a:p>
            <a:pPr algn="l"/>
            <a: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 zelar pela economia do material e pela conservação do patrimônio público;</a:t>
            </a:r>
            <a:b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VII guardar sigilo sobre assuntos da repartição, desde que envolvam questões relativas à segurança pública e da sociedade;</a:t>
            </a:r>
            <a:b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VIII manter conduta compatível com a moralidade pública;</a:t>
            </a:r>
            <a:b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IX ser assíduo e pontual no serviço;</a:t>
            </a:r>
            <a:b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tratar com urbanidade os demais empregados e o público em geral;</a:t>
            </a:r>
            <a:b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 representar contra ilegalidade, omissão ou abuso de poder.</a:t>
            </a:r>
            <a:b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Parágrafo único.</a:t>
            </a:r>
            <a:b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representação de que trata o inciso XI deste artigo será</a:t>
            </a:r>
            <a:b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obrigatoriamente apreciada pela autoridade superior àquela contra a qual é formulada, assegurando se ao representado ampla defesa, com os meios e recursos</a:t>
            </a:r>
            <a:b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ela inerentes.</a:t>
            </a:r>
          </a:p>
        </p:txBody>
      </p:sp>
    </p:spTree>
    <p:extLst>
      <p:ext uri="{BB962C8B-B14F-4D97-AF65-F5344CB8AC3E}">
        <p14:creationId xmlns:p14="http://schemas.microsoft.com/office/powerpoint/2010/main" val="1824774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0DBCBA-F452-47F7-835C-6140DCC34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6001358"/>
          </a:xfrm>
        </p:spPr>
        <p:txBody>
          <a:bodyPr>
            <a:no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pt-BR" sz="1800" b="1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Contrato de trabalho</a:t>
            </a:r>
            <a:br>
              <a:rPr lang="pt-BR" sz="1800" b="1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800" b="1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pt-BR" sz="1800" b="1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800" b="1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QUARTA: O EMPREGADO prestará seus serviços em dependências do COFEN ou em qualquer outro local de trabalho que seja designado pelo COFEN, ainda que não constitua dependência deste. </a:t>
            </a:r>
            <a:br>
              <a:rPr lang="pt-BR" sz="1800" b="1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800" b="1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pt-BR" sz="1800" b="1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800" b="1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QUINTA: O EMPREGADO, por interesse do COFEN, poderá ser transferido, a qualquer tempo, para outra localidade do território nacional ou viajar a serviço sempre que necessário e condição ora pactuada de acordo com o disposto no parágrafo primeiro do artigo 469 da C.L.T.</a:t>
            </a:r>
            <a:br>
              <a:rPr lang="pt-BR" sz="1800" b="1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800" b="1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pt-BR" sz="1800" b="1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800" b="1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SEXTA: O EMPREGADO cumprirá a jornada de trabalho de 08 (oito) horas diárias, que corresponderão a 40 (quarenta) horas semanais.</a:t>
            </a:r>
            <a:br>
              <a:rPr lang="pt-BR" sz="1800" b="1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800" b="1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pt-BR" sz="1800" b="1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800" b="1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PARÁGRAFO ÚNICO: O horário de trabalho será fixado pelo COFEN, e poderá ser diurno, noturno ou misto, ou sob o regime de revezamento, podendo ser modificado a qualquer tempo, inclusive da noite para o dia e vice-versa, de horário fixo para revezamento e vice-versa. Os intervalos de alimentação e repouso serão fixados pelo COFEN, e poderão ser livremente por ele alterados.</a:t>
            </a:r>
            <a:br>
              <a:rPr lang="pt-BR" sz="1800" b="1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sz="1800" b="1" i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334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eSocial para Órgãos Públicos:como funciona? | MGP Consultoria">
            <a:extLst>
              <a:ext uri="{FF2B5EF4-FFF2-40B4-BE49-F238E27FC236}">
                <a16:creationId xmlns:a16="http://schemas.microsoft.com/office/drawing/2014/main" id="{42449E10-DE48-4D41-9093-C369E2E480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715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9951301"/>
      </p:ext>
    </p:extLst>
  </p:cSld>
  <p:clrMapOvr>
    <a:masterClrMapping/>
  </p:clrMapOvr>
</p:sld>
</file>

<file path=ppt/theme/theme1.xml><?xml version="1.0" encoding="utf-8"?>
<a:theme xmlns:a="http://schemas.openxmlformats.org/drawingml/2006/main" name="Gotícula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TM04033925[[fn=Gotícula]]</Template>
  <TotalTime>574</TotalTime>
  <Words>610</Words>
  <Application>Microsoft Office PowerPoint</Application>
  <PresentationFormat>Widescreen</PresentationFormat>
  <Paragraphs>9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Times New Roman</vt:lpstr>
      <vt:lpstr>Tw Cen MT</vt:lpstr>
      <vt:lpstr>Gotícula</vt:lpstr>
      <vt:lpstr>Seminário administrativo Coren Rondônia - 2022</vt:lpstr>
      <vt:lpstr>Apresentação do PowerPoint</vt:lpstr>
      <vt:lpstr>Apresentação do PowerPoint</vt:lpstr>
      <vt:lpstr>Art. 2º - Considera-se empregador a empresa, individual ou coletiva, que, assumindo os riscos da atividade econômica, admite, assalaria e dirige a prestação pessoal de serviço. </vt:lpstr>
      <vt:lpstr>RESOLUÇÃO COFEN Nº 0507/2016 Institui e implementa o Código de Ética dos Empregados Públicos do Sistema Cofen/Conselhos Regionais de Enfermagem. </vt:lpstr>
      <vt:lpstr>Art.1º São deveres dos empregados do sistema Cofen/Conselhos Regionais: I exercer com zelo e dedicação as atribuições legais e regulamentares inerentes ao cargo ou função; II ser leal ao Conselho a que servir;  III observar as normas legais e regulamentares;  IV cumprir as ordens superiores, exceto quando manifestamente ilegais; V atender com presteza: a) ao público em geral, aos inscritos ou interessados em realizar inscrição, prestando as informações requeridas, ressalvadas as protegidas pelo sigilo; b) a expedição de certidões requeridas para a defesa de direito ou esclarecimento de situações de interesse pessoal;</vt:lpstr>
      <vt:lpstr>VI zelar pela economia do material e pela conservação do patrimônio público; VII guardar sigilo sobre assuntos da repartição, desde que envolvam questões relativas à segurança pública e da sociedade; VIII manter conduta compatível com a moralidade pública; IX ser assíduo e pontual no serviço; X tratar com urbanidade os demais empregados e o público em geral; XI representar contra ilegalidade, omissão ou abuso de poder. Parágrafo único. A representação de que trata o inciso XI deste artigo será obrigatoriamente apreciada pela autoridade superior àquela contra a qual é formulada, assegurando se ao representado ampla defesa, com os meios e recursos a ela inerentes.</vt:lpstr>
      <vt:lpstr>Contrato de trabalho   QUARTA: O EMPREGADO prestará seus serviços em dependências do COFEN ou em qualquer outro local de trabalho que seja designado pelo COFEN, ainda que não constitua dependência deste.    QUINTA: O EMPREGADO, por interesse do COFEN, poderá ser transferido, a qualquer tempo, para outra localidade do território nacional ou viajar a serviço sempre que necessário e condição ora pactuada de acordo com o disposto no parágrafo primeiro do artigo 469 da C.L.T.   SEXTA: O EMPREGADO cumprirá a jornada de trabalho de 08 (oito) horas diárias, que corresponderão a 40 (quarenta) horas semanais.   PARÁGRAFO ÚNICO: O horário de trabalho será fixado pelo COFEN, e poderá ser diurno, noturno ou misto, ou sob o regime de revezamento, podendo ser modificado a qualquer tempo, inclusive da noite para o dia e vice-versa, de horário fixo para revezamento e vice-versa. Os intervalos de alimentação e repouso serão fixados pelo COFEN, e poderão ser livremente por ele alterados. </vt:lpstr>
      <vt:lpstr>Apresentação do PowerPoint</vt:lpstr>
      <vt:lpstr>Perante o E-Social e o empregador... quais seriam minhas obrigações principais:   Manter o cadastro atualizado -Endereço -Estado Civil - Alteração de dependentes - Entrega de atestados - Ser assertivo e participante no exame médico periódico.   A relação no caso de Emprego público não se resume a questão trabalhista e o ponto principal hoje é previdenciário, os gestores e ordenadores de despesa precisam ficar atentos a essas situações. </vt:lpstr>
      <vt:lpstr>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meeting institucional  coren- pe 2021</dc:title>
  <dc:creator>Ronaldo Freire Ramos</dc:creator>
  <cp:lastModifiedBy>Ronaldo Ramos</cp:lastModifiedBy>
  <cp:revision>4</cp:revision>
  <dcterms:created xsi:type="dcterms:W3CDTF">2021-12-15T14:20:20Z</dcterms:created>
  <dcterms:modified xsi:type="dcterms:W3CDTF">2022-04-10T19:57:51Z</dcterms:modified>
</cp:coreProperties>
</file>